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87" r:id="rId2"/>
    <p:sldMasterId id="2147483704" r:id="rId3"/>
    <p:sldMasterId id="2147483712" r:id="rId4"/>
    <p:sldMasterId id="2147483732" r:id="rId5"/>
  </p:sldMasterIdLst>
  <p:notesMasterIdLst>
    <p:notesMasterId r:id="rId8"/>
  </p:notesMasterIdLst>
  <p:handoutMasterIdLst>
    <p:handoutMasterId r:id="rId9"/>
  </p:handoutMasterIdLst>
  <p:sldIdLst>
    <p:sldId id="258" r:id="rId6"/>
    <p:sldId id="31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A"/>
    <a:srgbClr val="C7DCF9"/>
    <a:srgbClr val="C0C2C2"/>
    <a:srgbClr val="C32B6C"/>
    <a:srgbClr val="FFFFFF"/>
    <a:srgbClr val="152145"/>
    <a:srgbClr val="142045"/>
    <a:srgbClr val="ACC6E8"/>
    <a:srgbClr val="D41568"/>
    <a:srgbClr val="578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20" autoAdjust="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211841-6D5C-46D6-A30A-59A508E733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20B04-58F5-435C-9566-E46AB22982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B8CBC8-3B82-4C64-AF4D-1621A119DFE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37DEF-AFB1-4399-8A26-362C01A40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1A827-CFCE-4057-A4B3-2D33B0449D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2F91A4-821A-4DF6-8A8C-8D2BD990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186778-F4BD-4B8F-9B34-3E1702A0FB8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E6FEC4-9605-46AC-BF52-E4BD5B70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speakup.org/resources/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8pOmqKSH60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jp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jp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17" Type="http://schemas.openxmlformats.org/officeDocument/2006/relationships/image" Target="../media/image36.jp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jpg"/><Relationship Id="rId19" Type="http://schemas.openxmlformats.org/officeDocument/2006/relationships/image" Target="../media/image38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Relationship Id="rId14" Type="http://schemas.openxmlformats.org/officeDocument/2006/relationships/image" Target="../media/image33.jpg"/><Relationship Id="rId22" Type="http://schemas.openxmlformats.org/officeDocument/2006/relationships/image" Target="../media/image41.jpg"/><Relationship Id="rId27" Type="http://schemas.openxmlformats.org/officeDocument/2006/relationships/image" Target="../media/image4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s://speakup.org/resources/" TargetMode="External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846B6EAC-6FCE-AE4D-B8AF-58E3FD5A2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294138"/>
            <a:ext cx="11074400" cy="22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EA06F2-3A0E-7947-9A24-42485EF02732}"/>
              </a:ext>
            </a:extLst>
          </p:cNvPr>
          <p:cNvCxnSpPr>
            <a:cxnSpLocks/>
          </p:cNvCxnSpPr>
          <p:nvPr userDrawn="1"/>
        </p:nvCxnSpPr>
        <p:spPr>
          <a:xfrm>
            <a:off x="8333138" y="2375776"/>
            <a:ext cx="0" cy="3500027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64EC36F-08F6-F04F-98DB-EAA9ECE3095E}"/>
              </a:ext>
            </a:extLst>
          </p:cNvPr>
          <p:cNvCxnSpPr>
            <a:cxnSpLocks/>
          </p:cNvCxnSpPr>
          <p:nvPr userDrawn="1"/>
        </p:nvCxnSpPr>
        <p:spPr>
          <a:xfrm rot="600000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0024CE4-6505-4F4B-AB00-AC3EBA43D5EF}"/>
              </a:ext>
            </a:extLst>
          </p:cNvPr>
          <p:cNvCxnSpPr>
            <a:cxnSpLocks/>
          </p:cNvCxnSpPr>
          <p:nvPr userDrawn="1"/>
        </p:nvCxnSpPr>
        <p:spPr>
          <a:xfrm rot="1200000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1D1C127-965C-F244-84EC-49C88B9992EF}"/>
              </a:ext>
            </a:extLst>
          </p:cNvPr>
          <p:cNvCxnSpPr>
            <a:cxnSpLocks/>
          </p:cNvCxnSpPr>
          <p:nvPr userDrawn="1"/>
        </p:nvCxnSpPr>
        <p:spPr>
          <a:xfrm rot="18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DFB4DFB-1D63-2D40-9A4F-8C7DF5B64DAB}"/>
              </a:ext>
            </a:extLst>
          </p:cNvPr>
          <p:cNvCxnSpPr>
            <a:cxnSpLocks/>
          </p:cNvCxnSpPr>
          <p:nvPr userDrawn="1"/>
        </p:nvCxnSpPr>
        <p:spPr>
          <a:xfrm rot="3000000">
            <a:off x="8333138" y="2375777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593F789-5384-2E47-93D5-15EDE9B0DEE1}"/>
              </a:ext>
            </a:extLst>
          </p:cNvPr>
          <p:cNvCxnSpPr>
            <a:cxnSpLocks/>
          </p:cNvCxnSpPr>
          <p:nvPr userDrawn="1"/>
        </p:nvCxnSpPr>
        <p:spPr>
          <a:xfrm rot="24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0FA2753-69CE-2B45-A95F-A502C759DF12}"/>
              </a:ext>
            </a:extLst>
          </p:cNvPr>
          <p:cNvCxnSpPr>
            <a:cxnSpLocks/>
          </p:cNvCxnSpPr>
          <p:nvPr userDrawn="1"/>
        </p:nvCxnSpPr>
        <p:spPr>
          <a:xfrm rot="3600000">
            <a:off x="8313810" y="2380244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918FF73-0676-034F-A498-54D0DAAC1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682951" y="3432748"/>
            <a:ext cx="3497919" cy="127313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D5E285-0F53-CB44-9019-E0BD4F910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604653" y="3780282"/>
            <a:ext cx="3586465" cy="632392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ACE84FD-17D4-D84F-9A99-1132ACE828F5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8340175" y="2375778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8E5C1C-6BB6-E142-B53A-51626E00E202}"/>
              </a:ext>
            </a:extLst>
          </p:cNvPr>
          <p:cNvCxnSpPr>
            <a:cxnSpLocks/>
          </p:cNvCxnSpPr>
          <p:nvPr userDrawn="1"/>
        </p:nvCxnSpPr>
        <p:spPr>
          <a:xfrm rot="21000000" flipV="1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B8B8B1F-1B9E-CB44-9BCF-A4740C75679F}"/>
              </a:ext>
            </a:extLst>
          </p:cNvPr>
          <p:cNvCxnSpPr>
            <a:cxnSpLocks/>
          </p:cNvCxnSpPr>
          <p:nvPr userDrawn="1"/>
        </p:nvCxnSpPr>
        <p:spPr>
          <a:xfrm rot="20400000" flipV="1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2B7D5F9-061E-DB48-ABF7-45DC00427B1B}"/>
              </a:ext>
            </a:extLst>
          </p:cNvPr>
          <p:cNvCxnSpPr>
            <a:cxnSpLocks/>
          </p:cNvCxnSpPr>
          <p:nvPr userDrawn="1"/>
        </p:nvCxnSpPr>
        <p:spPr>
          <a:xfrm rot="198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6878CF4-FE4F-0046-9E2E-F383D998AEB4}"/>
              </a:ext>
            </a:extLst>
          </p:cNvPr>
          <p:cNvCxnSpPr>
            <a:cxnSpLocks/>
          </p:cNvCxnSpPr>
          <p:nvPr userDrawn="1"/>
        </p:nvCxnSpPr>
        <p:spPr>
          <a:xfrm rot="18600000" flipV="1">
            <a:off x="8333138" y="2380241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036570B-3039-C846-941A-2B8A2AF7683B}"/>
              </a:ext>
            </a:extLst>
          </p:cNvPr>
          <p:cNvCxnSpPr>
            <a:cxnSpLocks/>
          </p:cNvCxnSpPr>
          <p:nvPr userDrawn="1"/>
        </p:nvCxnSpPr>
        <p:spPr>
          <a:xfrm rot="192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CC0DBAF-B438-5142-93BE-D93F2C6A63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810803" y="3243541"/>
            <a:ext cx="3312477" cy="191245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3E50CB8-832F-C241-A9E9-6AEA93E7CED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82951" y="3518719"/>
            <a:ext cx="3493009" cy="1271351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8BC4370-9A7B-7944-AFCF-A8913D6DA1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04652" y="3809932"/>
            <a:ext cx="3576730" cy="630674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866230" y="19413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How </a:t>
            </a:r>
            <a:r>
              <a:rPr lang="en-US" sz="4800" dirty="0" err="1"/>
              <a:t>SpeakUp</a:t>
            </a:r>
            <a:r>
              <a:rPr lang="en-US" sz="4800" dirty="0"/>
              <a:t>! Works</a:t>
            </a:r>
          </a:p>
        </p:txBody>
      </p:sp>
      <p:sp>
        <p:nvSpPr>
          <p:cNvPr id="76" name="Google Shape;257;p16">
            <a:extLst>
              <a:ext uri="{FF2B5EF4-FFF2-40B4-BE49-F238E27FC236}">
                <a16:creationId xmlns:a16="http://schemas.microsoft.com/office/drawing/2014/main" id="{0F87D932-94F4-4243-BFA3-159DAA558C48}"/>
              </a:ext>
            </a:extLst>
          </p:cNvPr>
          <p:cNvSpPr txBox="1"/>
          <p:nvPr userDrawn="1"/>
        </p:nvSpPr>
        <p:spPr>
          <a:xfrm>
            <a:off x="151486" y="2727791"/>
            <a:ext cx="2010579" cy="244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PARTNERSHIP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&amp; PLANNING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helps schools assess their readiness to partner. Then, the school leads a collaborative planning process to maximize schoolwide engagement</a:t>
            </a:r>
            <a:r>
              <a:rPr lang="en" sz="14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14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7" name="Google Shape;258;p16">
            <a:extLst>
              <a:ext uri="{FF2B5EF4-FFF2-40B4-BE49-F238E27FC236}">
                <a16:creationId xmlns:a16="http://schemas.microsoft.com/office/drawing/2014/main" id="{285E7AD2-1AE5-4041-9773-846DD6293F52}"/>
              </a:ext>
            </a:extLst>
          </p:cNvPr>
          <p:cNvSpPr txBox="1"/>
          <p:nvPr userDrawn="1"/>
        </p:nvSpPr>
        <p:spPr>
          <a:xfrm>
            <a:off x="2240727" y="2665222"/>
            <a:ext cx="2308359" cy="260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PROFESSIONAL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DEVELOPMENT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adults learn to facilitate tough conversations. They gain the skills and confidence to create supportive relationships, inclusive classrooms and bridge students to support.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8" name="Google Shape;259;p16">
            <a:extLst>
              <a:ext uri="{FF2B5EF4-FFF2-40B4-BE49-F238E27FC236}">
                <a16:creationId xmlns:a16="http://schemas.microsoft.com/office/drawing/2014/main" id="{0DD79C98-B079-2E4B-B9E2-2D7844851959}"/>
              </a:ext>
            </a:extLst>
          </p:cNvPr>
          <p:cNvSpPr txBox="1"/>
          <p:nvPr userDrawn="1"/>
        </p:nvSpPr>
        <p:spPr>
          <a:xfrm>
            <a:off x="4622845" y="2684810"/>
            <a:ext cx="2185983" cy="293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STUDENT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LEADERSHIP TEAM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 large group of students prepares to lead their schoolwide event and selects topics for breakout sessions. Students build leadership skills and create positive relationships with adults.</a:t>
            </a: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9" name="Google Shape;260;p16">
            <a:extLst>
              <a:ext uri="{FF2B5EF4-FFF2-40B4-BE49-F238E27FC236}">
                <a16:creationId xmlns:a16="http://schemas.microsoft.com/office/drawing/2014/main" id="{8621C0F8-56DC-0242-BD9D-31AAE80813DB}"/>
              </a:ext>
            </a:extLst>
          </p:cNvPr>
          <p:cNvSpPr txBox="1"/>
          <p:nvPr userDrawn="1"/>
        </p:nvSpPr>
        <p:spPr>
          <a:xfrm>
            <a:off x="6975238" y="2815894"/>
            <a:ext cx="2908433" cy="22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SCHOOLWIDE EVENT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Students, school adults, and parenting adults come together to engage in honest, non-judgmental facilitated breakout conversations about tough topics. This experience prepares them to build supportive relationships and </a:t>
            </a:r>
            <a:r>
              <a:rPr lang="en" sz="1400" i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continue the conversation.</a:t>
            </a:r>
            <a:endParaRPr sz="1400" i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grpSp>
        <p:nvGrpSpPr>
          <p:cNvPr id="80" name="Google Shape;261;p16">
            <a:extLst>
              <a:ext uri="{FF2B5EF4-FFF2-40B4-BE49-F238E27FC236}">
                <a16:creationId xmlns:a16="http://schemas.microsoft.com/office/drawing/2014/main" id="{E69E67CA-935A-9743-B2B5-24755BAE43D2}"/>
              </a:ext>
            </a:extLst>
          </p:cNvPr>
          <p:cNvGrpSpPr/>
          <p:nvPr userDrawn="1"/>
        </p:nvGrpSpPr>
        <p:grpSpPr>
          <a:xfrm>
            <a:off x="2070822" y="3849194"/>
            <a:ext cx="330004" cy="330006"/>
            <a:chOff x="1558150" y="2474250"/>
            <a:chExt cx="195000" cy="195000"/>
          </a:xfrm>
        </p:grpSpPr>
        <p:sp>
          <p:nvSpPr>
            <p:cNvPr id="81" name="Google Shape;262;p16">
              <a:extLst>
                <a:ext uri="{FF2B5EF4-FFF2-40B4-BE49-F238E27FC236}">
                  <a16:creationId xmlns:a16="http://schemas.microsoft.com/office/drawing/2014/main" id="{81F6400A-0A69-B343-B32D-6BCEE18BC1A4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2" name="Google Shape;263;p16">
              <a:extLst>
                <a:ext uri="{FF2B5EF4-FFF2-40B4-BE49-F238E27FC236}">
                  <a16:creationId xmlns:a16="http://schemas.microsoft.com/office/drawing/2014/main" id="{3E2FAE82-DB36-0642-ABC4-7F93C06C0F8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264;p16">
            <a:extLst>
              <a:ext uri="{FF2B5EF4-FFF2-40B4-BE49-F238E27FC236}">
                <a16:creationId xmlns:a16="http://schemas.microsoft.com/office/drawing/2014/main" id="{78BCBE7F-EBCD-1E4C-876D-F7CF1399D021}"/>
              </a:ext>
            </a:extLst>
          </p:cNvPr>
          <p:cNvGrpSpPr/>
          <p:nvPr userDrawn="1"/>
        </p:nvGrpSpPr>
        <p:grpSpPr>
          <a:xfrm>
            <a:off x="4384084" y="3843185"/>
            <a:ext cx="330004" cy="330006"/>
            <a:chOff x="1558150" y="2474250"/>
            <a:chExt cx="195000" cy="195000"/>
          </a:xfrm>
        </p:grpSpPr>
        <p:sp>
          <p:nvSpPr>
            <p:cNvPr id="84" name="Google Shape;265;p16">
              <a:extLst>
                <a:ext uri="{FF2B5EF4-FFF2-40B4-BE49-F238E27FC236}">
                  <a16:creationId xmlns:a16="http://schemas.microsoft.com/office/drawing/2014/main" id="{AA6B7D0A-B67F-BC43-8CB9-AE65C48005FF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5" name="Google Shape;266;p16">
              <a:extLst>
                <a:ext uri="{FF2B5EF4-FFF2-40B4-BE49-F238E27FC236}">
                  <a16:creationId xmlns:a16="http://schemas.microsoft.com/office/drawing/2014/main" id="{809227D0-B646-9842-8E59-D2A67BF42D4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267;p16">
            <a:extLst>
              <a:ext uri="{FF2B5EF4-FFF2-40B4-BE49-F238E27FC236}">
                <a16:creationId xmlns:a16="http://schemas.microsoft.com/office/drawing/2014/main" id="{E841B288-B8F5-7F40-877E-AB35E41C302F}"/>
              </a:ext>
            </a:extLst>
          </p:cNvPr>
          <p:cNvGrpSpPr/>
          <p:nvPr userDrawn="1"/>
        </p:nvGrpSpPr>
        <p:grpSpPr>
          <a:xfrm>
            <a:off x="6726155" y="3843185"/>
            <a:ext cx="330006" cy="330006"/>
            <a:chOff x="1558150" y="2474250"/>
            <a:chExt cx="195000" cy="195000"/>
          </a:xfrm>
        </p:grpSpPr>
        <p:sp>
          <p:nvSpPr>
            <p:cNvPr id="87" name="Google Shape;268;p16">
              <a:extLst>
                <a:ext uri="{FF2B5EF4-FFF2-40B4-BE49-F238E27FC236}">
                  <a16:creationId xmlns:a16="http://schemas.microsoft.com/office/drawing/2014/main" id="{C54CFFB4-CC7C-7345-B09C-038041440B0A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8" name="Google Shape;269;p16">
              <a:extLst>
                <a:ext uri="{FF2B5EF4-FFF2-40B4-BE49-F238E27FC236}">
                  <a16:creationId xmlns:a16="http://schemas.microsoft.com/office/drawing/2014/main" id="{BB18E805-EA11-7345-995F-A3A21C650303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2F9FCE0-7047-E54F-8BE6-F530258DC321}"/>
              </a:ext>
            </a:extLst>
          </p:cNvPr>
          <p:cNvCxnSpPr>
            <a:cxnSpLocks/>
          </p:cNvCxnSpPr>
          <p:nvPr userDrawn="1"/>
        </p:nvCxnSpPr>
        <p:spPr>
          <a:xfrm>
            <a:off x="10064631" y="4114246"/>
            <a:ext cx="2059597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E7F6E91-3CBE-254F-BCF7-0FCB662DF428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3779824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8C320F1-6953-B64B-AAD6-1637161E3C1B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4440116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90877B4-651A-E24C-B648-36BE24834C85}"/>
              </a:ext>
            </a:extLst>
          </p:cNvPr>
          <p:cNvCxnSpPr>
            <a:cxnSpLocks/>
          </p:cNvCxnSpPr>
          <p:nvPr userDrawn="1"/>
        </p:nvCxnSpPr>
        <p:spPr>
          <a:xfrm>
            <a:off x="10161197" y="4790070"/>
            <a:ext cx="1933706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5F397F9-B6B6-014D-9C42-2D583028E59E}"/>
              </a:ext>
            </a:extLst>
          </p:cNvPr>
          <p:cNvCxnSpPr>
            <a:cxnSpLocks/>
          </p:cNvCxnSpPr>
          <p:nvPr userDrawn="1"/>
        </p:nvCxnSpPr>
        <p:spPr>
          <a:xfrm>
            <a:off x="10093955" y="5143869"/>
            <a:ext cx="200094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66DAB05-F435-F94D-B56E-54F0648975BD}"/>
              </a:ext>
            </a:extLst>
          </p:cNvPr>
          <p:cNvCxnSpPr>
            <a:cxnSpLocks/>
          </p:cNvCxnSpPr>
          <p:nvPr userDrawn="1"/>
        </p:nvCxnSpPr>
        <p:spPr>
          <a:xfrm>
            <a:off x="10149620" y="3437763"/>
            <a:ext cx="2012525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270;p16">
            <a:extLst>
              <a:ext uri="{FF2B5EF4-FFF2-40B4-BE49-F238E27FC236}">
                <a16:creationId xmlns:a16="http://schemas.microsoft.com/office/drawing/2014/main" id="{B1574AA3-D99C-5D40-9F74-A523A639BD6B}"/>
              </a:ext>
            </a:extLst>
          </p:cNvPr>
          <p:cNvSpPr txBox="1"/>
          <p:nvPr userDrawn="1"/>
        </p:nvSpPr>
        <p:spPr>
          <a:xfrm>
            <a:off x="9750084" y="2500400"/>
            <a:ext cx="2437582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CONTINUING THE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CONVERSATION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Support &amp; Resources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Event Debriefs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Parenting</a:t>
            </a:r>
            <a:r>
              <a:rPr lang="en" sz="1400" baseline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Adult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Coffees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 Discussions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Classroom &amp; Advisory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Clubs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405953" y="184063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Resources</a:t>
            </a:r>
          </a:p>
        </p:txBody>
      </p:sp>
      <p:sp>
        <p:nvSpPr>
          <p:cNvPr id="45" name="Google Shape;1156;p37">
            <a:extLst>
              <a:ext uri="{FF2B5EF4-FFF2-40B4-BE49-F238E27FC236}">
                <a16:creationId xmlns:a16="http://schemas.microsoft.com/office/drawing/2014/main" id="{DBDEBC23-7192-2C48-B784-5D0DA3BFFCEC}"/>
              </a:ext>
            </a:extLst>
          </p:cNvPr>
          <p:cNvSpPr/>
          <p:nvPr userDrawn="1"/>
        </p:nvSpPr>
        <p:spPr>
          <a:xfrm>
            <a:off x="0" y="6051560"/>
            <a:ext cx="12192000" cy="80053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158;p37">
            <a:extLst>
              <a:ext uri="{FF2B5EF4-FFF2-40B4-BE49-F238E27FC236}">
                <a16:creationId xmlns:a16="http://schemas.microsoft.com/office/drawing/2014/main" id="{B32F005F-1CA4-3640-8E49-2BC8A4A18603}"/>
              </a:ext>
            </a:extLst>
          </p:cNvPr>
          <p:cNvSpPr txBox="1"/>
          <p:nvPr userDrawn="1"/>
        </p:nvSpPr>
        <p:spPr>
          <a:xfrm>
            <a:off x="776938" y="1533647"/>
            <a:ext cx="4972122" cy="443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Alcohol &amp; Drugs</a:t>
            </a:r>
            <a:endParaRPr sz="24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800-662-4357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800-487-4889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Call Center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800-273-8255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TEXT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 741 741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1159;p37">
            <a:extLst>
              <a:ext uri="{FF2B5EF4-FFF2-40B4-BE49-F238E27FC236}">
                <a16:creationId xmlns:a16="http://schemas.microsoft.com/office/drawing/2014/main" id="{76F4105A-FC09-C647-AC6F-99FFEEC7B00F}"/>
              </a:ext>
            </a:extLst>
          </p:cNvPr>
          <p:cNvSpPr txBox="1"/>
          <p:nvPr userDrawn="1"/>
        </p:nvSpPr>
        <p:spPr>
          <a:xfrm>
            <a:off x="6096000" y="1500591"/>
            <a:ext cx="5319062" cy="473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Suicide Prevention Lifeline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Veterans Crisis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FF1C7F"/>
                </a:solidFill>
                <a:latin typeface="Montserrat"/>
                <a:ea typeface="Montserrat"/>
                <a:cs typeface="Montserrat"/>
                <a:sym typeface="Montserrat"/>
              </a:rPr>
              <a:t>LGBTQ Support</a:t>
            </a:r>
            <a:endParaRPr sz="2400" b="1" dirty="0">
              <a:solidFill>
                <a:srgbClr val="FF1C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866-488-7386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1" name="Google Shape;1160;p37">
            <a:extLst>
              <a:ext uri="{FF2B5EF4-FFF2-40B4-BE49-F238E27FC236}">
                <a16:creationId xmlns:a16="http://schemas.microsoft.com/office/drawing/2014/main" id="{1AF2C9E4-7C89-8D40-BD14-C0C02C7B8D32}"/>
              </a:ext>
            </a:extLst>
          </p:cNvPr>
          <p:cNvSpPr txBox="1"/>
          <p:nvPr userDrawn="1"/>
        </p:nvSpPr>
        <p:spPr>
          <a:xfrm>
            <a:off x="111353" y="6226424"/>
            <a:ext cx="11733200" cy="8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For more support, please visit the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! Resource Guide at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n" u="sng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speakup.org</a:t>
            </a:r>
            <a:r>
              <a:rPr lang="en" u="sng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/resources</a:t>
            </a:r>
            <a:endParaRPr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705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49688" y="23452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Partner Schools</a:t>
            </a:r>
          </a:p>
        </p:txBody>
      </p:sp>
      <p:sp>
        <p:nvSpPr>
          <p:cNvPr id="45" name="Google Shape;494;p20">
            <a:extLst>
              <a:ext uri="{FF2B5EF4-FFF2-40B4-BE49-F238E27FC236}">
                <a16:creationId xmlns:a16="http://schemas.microsoft.com/office/drawing/2014/main" id="{FECE42A8-3BC3-CE43-9061-D0F8295DBDEC}"/>
              </a:ext>
            </a:extLst>
          </p:cNvPr>
          <p:cNvSpPr txBox="1"/>
          <p:nvPr userDrawn="1"/>
        </p:nvSpPr>
        <p:spPr>
          <a:xfrm>
            <a:off x="548395" y="1841760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Academy of Notre Dame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Agnes Irwin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Beverly Hills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Bonner &amp; Prendergast High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Drexel Hill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Episcopal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Friends’ Central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Garnet Valley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Gesu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Gwynedd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Harriton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95;p20">
            <a:extLst>
              <a:ext uri="{FF2B5EF4-FFF2-40B4-BE49-F238E27FC236}">
                <a16:creationId xmlns:a16="http://schemas.microsoft.com/office/drawing/2014/main" id="{ED892457-3850-F344-9BDD-D5C958B367D6}"/>
              </a:ext>
            </a:extLst>
          </p:cNvPr>
          <p:cNvSpPr txBox="1"/>
          <p:nvPr userDrawn="1"/>
        </p:nvSpPr>
        <p:spPr>
          <a:xfrm>
            <a:off x="4145401" y="1785457"/>
            <a:ext cx="4053595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Holy Child School at Rosemont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Hope Partnership for Education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John W Hallahan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Lasalle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 Salle College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Lower Merion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Malvern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Merion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Our Lady of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Roman Catholic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6;p20">
            <a:extLst>
              <a:ext uri="{FF2B5EF4-FFF2-40B4-BE49-F238E27FC236}">
                <a16:creationId xmlns:a16="http://schemas.microsoft.com/office/drawing/2014/main" id="{A02A3C67-6C2B-5041-A084-BA76B891FDF8}"/>
              </a:ext>
            </a:extLst>
          </p:cNvPr>
          <p:cNvSpPr txBox="1"/>
          <p:nvPr userDrawn="1"/>
        </p:nvSpPr>
        <p:spPr>
          <a:xfrm>
            <a:off x="8198996" y="1785457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Middle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Upper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SS. Colman-John Neumann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Augustine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Joseph’s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Katharine of Siena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The Haverford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Upper Darby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Villa Maria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53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wide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22795" y="233420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Schoolwide Impact</a:t>
            </a:r>
          </a:p>
        </p:txBody>
      </p:sp>
      <p:sp>
        <p:nvSpPr>
          <p:cNvPr id="14" name="Google Shape;394;p18">
            <a:extLst>
              <a:ext uri="{FF2B5EF4-FFF2-40B4-BE49-F238E27FC236}">
                <a16:creationId xmlns:a16="http://schemas.microsoft.com/office/drawing/2014/main" id="{08B247CB-E01E-5E47-A986-2AE75271A83A}"/>
              </a:ext>
            </a:extLst>
          </p:cNvPr>
          <p:cNvSpPr txBox="1">
            <a:spLocks/>
          </p:cNvSpPr>
          <p:nvPr userDrawn="1"/>
        </p:nvSpPr>
        <p:spPr>
          <a:xfrm>
            <a:off x="4211223" y="1872319"/>
            <a:ext cx="3769554" cy="31017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6525" indent="0" algn="ctr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PARENTING ADULTS</a:t>
            </a:r>
          </a:p>
          <a:p>
            <a:pPr marL="457200" indent="-320675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Gain INSIGHT and an appreciation for their teens’ perspectives and challenges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Discover other families struggle too and learn from their experiences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Practice skills that help them listen to and support their teen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See their schools as partners in helping their teens THRIVE</a:t>
            </a:r>
          </a:p>
          <a:p>
            <a:pPr marL="4318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" name="Google Shape;395;p18">
            <a:extLst>
              <a:ext uri="{FF2B5EF4-FFF2-40B4-BE49-F238E27FC236}">
                <a16:creationId xmlns:a16="http://schemas.microsoft.com/office/drawing/2014/main" id="{EEEE6046-E034-F448-BAB0-EFFC92354142}"/>
              </a:ext>
            </a:extLst>
          </p:cNvPr>
          <p:cNvSpPr txBox="1">
            <a:spLocks/>
          </p:cNvSpPr>
          <p:nvPr userDrawn="1"/>
        </p:nvSpPr>
        <p:spPr>
          <a:xfrm>
            <a:off x="8435663" y="2016335"/>
            <a:ext cx="3620632" cy="35004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tx2"/>
                </a:solidFill>
                <a:latin typeface="Rockwell"/>
                <a:ea typeface="Rockwell"/>
                <a:cs typeface="Rockwell"/>
                <a:sym typeface="Rockwell"/>
              </a:rPr>
              <a:t>SCHOOLS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Give school adults valuable skills for communicating and building relationships with their students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Engage parenting adults and strengthen the school COMMUNITY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Identify students and families that need more support and connect them to it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Change the culture of communication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3F88E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" name="Google Shape;396;p18">
            <a:extLst>
              <a:ext uri="{FF2B5EF4-FFF2-40B4-BE49-F238E27FC236}">
                <a16:creationId xmlns:a16="http://schemas.microsoft.com/office/drawing/2014/main" id="{F23FF613-E62F-B849-B7BB-21B5C4884C40}"/>
              </a:ext>
            </a:extLst>
          </p:cNvPr>
          <p:cNvSpPr txBox="1">
            <a:spLocks/>
          </p:cNvSpPr>
          <p:nvPr userDrawn="1"/>
        </p:nvSpPr>
        <p:spPr>
          <a:xfrm>
            <a:off x="174152" y="1721127"/>
            <a:ext cx="4074464" cy="3191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STUDENTS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Become more self-aware, empathetic and comfortable speaking openly 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Strengthen relationships with peers and adults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Learn they are never alone and others struggle too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Get connected to the help they need EARLIER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Build lifelong social and emotional leadership, communication and help-seeking skills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37E65C-5BB7-D246-9EA3-31B87404FC7F}"/>
              </a:ext>
            </a:extLst>
          </p:cNvPr>
          <p:cNvSpPr txBox="1"/>
          <p:nvPr userDrawn="1"/>
        </p:nvSpPr>
        <p:spPr>
          <a:xfrm>
            <a:off x="668157" y="5302372"/>
            <a:ext cx="3359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It helped me open up more than I ever have before and made me feel closer to my teachers. 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— Student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482CDF-4B4B-0C4F-B003-58CDFB96D039}"/>
              </a:ext>
            </a:extLst>
          </p:cNvPr>
          <p:cNvSpPr txBox="1"/>
          <p:nvPr userDrawn="1"/>
        </p:nvSpPr>
        <p:spPr>
          <a:xfrm>
            <a:off x="4741657" y="5317836"/>
            <a:ext cx="3365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Gaining insights from teens who are not my own children was invaluable. They were insightful, thoughtful + articulate.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bg2"/>
                </a:solidFill>
                <a:latin typeface="+mj-lt"/>
              </a:rPr>
              <a:t>— Parent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24701-834E-314E-9BBC-9E6228ADC721}"/>
              </a:ext>
            </a:extLst>
          </p:cNvPr>
          <p:cNvSpPr txBox="1"/>
          <p:nvPr userDrawn="1"/>
        </p:nvSpPr>
        <p:spPr>
          <a:xfrm>
            <a:off x="8621958" y="5317836"/>
            <a:ext cx="3202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In my 30 years of education, the word that comes to mind when I think of </a:t>
            </a:r>
            <a:r>
              <a:rPr lang="en-US" sz="1400" b="1" dirty="0" err="1">
                <a:solidFill>
                  <a:schemeClr val="tx2"/>
                </a:solidFill>
                <a:latin typeface="+mj-lt"/>
              </a:rPr>
              <a:t>SpeakUp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! is ‘POWERFUL.’ 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2"/>
                </a:solidFill>
                <a:latin typeface="+mj-lt"/>
              </a:rPr>
              <a:t>— Teacher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05FBA3-6221-4045-B3F3-A49B19371C1F}"/>
              </a:ext>
            </a:extLst>
          </p:cNvPr>
          <p:cNvGrpSpPr/>
          <p:nvPr userDrawn="1"/>
        </p:nvGrpSpPr>
        <p:grpSpPr>
          <a:xfrm>
            <a:off x="435912" y="5302370"/>
            <a:ext cx="297224" cy="168082"/>
            <a:chOff x="435912" y="5302370"/>
            <a:chExt cx="297224" cy="16808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6EE065-20E8-C149-B220-A19B22D44779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215E7D9-0475-FC4B-BA98-A401909724C3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5">
                <a:extLst>
                  <a:ext uri="{FF2B5EF4-FFF2-40B4-BE49-F238E27FC236}">
                    <a16:creationId xmlns:a16="http://schemas.microsoft.com/office/drawing/2014/main" id="{79A6AC3F-F54B-6448-929B-43A55375970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FB66DF-5B13-0C47-99FC-DF6818AB513D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B87AD00-8A69-7B4A-80BC-291E8D3C88B2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entagon 5">
                <a:extLst>
                  <a:ext uri="{FF2B5EF4-FFF2-40B4-BE49-F238E27FC236}">
                    <a16:creationId xmlns:a16="http://schemas.microsoft.com/office/drawing/2014/main" id="{3E7D1440-4545-4B46-ADB4-A13C89B8F25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7E2008-ADDB-6649-B6B9-1E8F4581D510}"/>
              </a:ext>
            </a:extLst>
          </p:cNvPr>
          <p:cNvGrpSpPr/>
          <p:nvPr userDrawn="1"/>
        </p:nvGrpSpPr>
        <p:grpSpPr>
          <a:xfrm flipH="1" flipV="1">
            <a:off x="2729196" y="5779423"/>
            <a:ext cx="297224" cy="168082"/>
            <a:chOff x="435912" y="5302370"/>
            <a:chExt cx="297224" cy="16808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9AF7C0B-FE39-354B-AA3E-BF305E72D696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E0CC97-6203-3C4D-A768-8F97DF189D71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entagon 5">
                <a:extLst>
                  <a:ext uri="{FF2B5EF4-FFF2-40B4-BE49-F238E27FC236}">
                    <a16:creationId xmlns:a16="http://schemas.microsoft.com/office/drawing/2014/main" id="{BA6247F2-445F-1140-BB4F-6A368D35D657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8A21AC1-CFA1-4641-8ADB-AEBDEA79CCE1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3C94C80-34EA-3B40-8130-3E70D585DD5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entagon 5">
                <a:extLst>
                  <a:ext uri="{FF2B5EF4-FFF2-40B4-BE49-F238E27FC236}">
                    <a16:creationId xmlns:a16="http://schemas.microsoft.com/office/drawing/2014/main" id="{38E30B29-8084-7246-8C6F-0464709EF71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F9C277-E482-194D-BF20-F7ACB7533C09}"/>
              </a:ext>
            </a:extLst>
          </p:cNvPr>
          <p:cNvGrpSpPr/>
          <p:nvPr userDrawn="1"/>
        </p:nvGrpSpPr>
        <p:grpSpPr>
          <a:xfrm>
            <a:off x="4522407" y="5301602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EB327C-39E3-DE43-A6F2-6FDF9BA51EB7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54D19DF-02B7-1C43-BE70-A6D3C758D26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3" name="Pentagon 5">
                <a:extLst>
                  <a:ext uri="{FF2B5EF4-FFF2-40B4-BE49-F238E27FC236}">
                    <a16:creationId xmlns:a16="http://schemas.microsoft.com/office/drawing/2014/main" id="{C219449E-F100-9B40-BCBF-E306D1E0E155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1E868E-E0A9-E744-8390-85104F7DC587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51D6AA3-7A1A-0246-80EF-E0407ED5086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1" name="Pentagon 5">
                <a:extLst>
                  <a:ext uri="{FF2B5EF4-FFF2-40B4-BE49-F238E27FC236}">
                    <a16:creationId xmlns:a16="http://schemas.microsoft.com/office/drawing/2014/main" id="{C210BAAB-3CA6-8545-8FA9-409F23A1A1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BE353B-D938-E14C-AC43-91AA15DAAF02}"/>
              </a:ext>
            </a:extLst>
          </p:cNvPr>
          <p:cNvGrpSpPr/>
          <p:nvPr userDrawn="1"/>
        </p:nvGrpSpPr>
        <p:grpSpPr>
          <a:xfrm flipH="1" flipV="1">
            <a:off x="5818486" y="5994064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00EF85-D7B2-7E41-8AC5-EFA8CE3B34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D4C8DDA-33E0-3D4B-A62F-FE8C69115596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Pentagon 5">
                <a:extLst>
                  <a:ext uri="{FF2B5EF4-FFF2-40B4-BE49-F238E27FC236}">
                    <a16:creationId xmlns:a16="http://schemas.microsoft.com/office/drawing/2014/main" id="{D2915F6C-6D83-B94D-8732-1561AAB8F918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E676BB-F8D1-A846-A69E-1294BDAAFD2B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1AB604E-E651-9A4A-8087-7A592E8A487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Pentagon 5">
                <a:extLst>
                  <a:ext uri="{FF2B5EF4-FFF2-40B4-BE49-F238E27FC236}">
                    <a16:creationId xmlns:a16="http://schemas.microsoft.com/office/drawing/2014/main" id="{84B2E804-6BCC-8644-8EDC-E9A2F7246CEA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F4CFD5-9BDE-3F47-9D2F-D3E897116DD1}"/>
              </a:ext>
            </a:extLst>
          </p:cNvPr>
          <p:cNvGrpSpPr/>
          <p:nvPr userDrawn="1"/>
        </p:nvGrpSpPr>
        <p:grpSpPr>
          <a:xfrm>
            <a:off x="8402709" y="5317068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884B73C-FC7E-1042-A2FA-7BCCBD1B85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D8F74BF-1304-A14E-B716-5222509A537F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Pentagon 5">
                <a:extLst>
                  <a:ext uri="{FF2B5EF4-FFF2-40B4-BE49-F238E27FC236}">
                    <a16:creationId xmlns:a16="http://schemas.microsoft.com/office/drawing/2014/main" id="{FB542896-DCE7-BB46-9D36-0408A5839710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FA1F9C6-0A87-F44A-86EB-F502B179EACC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955B40F-1BF6-B248-8CEE-15A7E5865559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entagon 5">
                <a:extLst>
                  <a:ext uri="{FF2B5EF4-FFF2-40B4-BE49-F238E27FC236}">
                    <a16:creationId xmlns:a16="http://schemas.microsoft.com/office/drawing/2014/main" id="{83DBEDD9-D768-EA43-BDE5-17512310AE8B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78EE6E-1D95-7544-963D-318E997AEBDF}"/>
              </a:ext>
            </a:extLst>
          </p:cNvPr>
          <p:cNvGrpSpPr/>
          <p:nvPr userDrawn="1"/>
        </p:nvGrpSpPr>
        <p:grpSpPr>
          <a:xfrm flipH="1" flipV="1">
            <a:off x="11755208" y="5749995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91FAB80-677B-E444-BFC3-0C4968CE7E80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B05004E-2F56-D34B-88C9-7D208966591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Pentagon 5">
                <a:extLst>
                  <a:ext uri="{FF2B5EF4-FFF2-40B4-BE49-F238E27FC236}">
                    <a16:creationId xmlns:a16="http://schemas.microsoft.com/office/drawing/2014/main" id="{10A687E8-0B2B-E843-9256-B1CEFC9D5D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DEB448B-6962-444E-B09C-02A66E8F8BB0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406A7A3-5797-8346-A84A-9CDB531E2F9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entagon 5">
                <a:extLst>
                  <a:ext uri="{FF2B5EF4-FFF2-40B4-BE49-F238E27FC236}">
                    <a16:creationId xmlns:a16="http://schemas.microsoft.com/office/drawing/2014/main" id="{A5BBDC0C-4E55-AA42-9449-20D05779F651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22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! Mind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6938A6-1C36-4B8B-9F6C-E5AD3662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84" y="295708"/>
            <a:ext cx="10284000" cy="849281"/>
          </a:xfrm>
          <a:prstGeom prst="rect">
            <a:avLst/>
          </a:prstGeom>
        </p:spPr>
        <p:txBody>
          <a:bodyPr lIns="91440" tIns="45720" rIns="91440" bIns="45720"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SpeakUp</a:t>
            </a:r>
            <a:r>
              <a:rPr lang="en-US" dirty="0"/>
              <a:t>! Mindset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B4173-4CDB-4DDE-968E-50231570A47B}"/>
              </a:ext>
            </a:extLst>
          </p:cNvPr>
          <p:cNvSpPr txBox="1"/>
          <p:nvPr userDrawn="1"/>
        </p:nvSpPr>
        <p:spPr>
          <a:xfrm>
            <a:off x="1246244" y="1817837"/>
            <a:ext cx="10861040" cy="45498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SpeakUp! Starts with Students and Their Strengths</a:t>
            </a: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See Teens as Problem-Solvers, Not Problems to Be Solved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Everyone Is in It Together</a:t>
            </a: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All About Relationships</a:t>
            </a: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Know, You Don’t Have to Be the Solution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ea typeface="+mn-lt"/>
                <a:cs typeface="+mn-lt"/>
              </a:rPr>
              <a:t>The “Universal Solution” Is to Begin by Speaking Up</a:t>
            </a:r>
            <a:endParaRPr lang="en-US" sz="28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ea typeface="+mn-lt"/>
                <a:cs typeface="+mn-lt"/>
              </a:rPr>
              <a:t>It’s Personal – Be Your Authentic Self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D05B8-536A-47F8-8435-01DC86197669}"/>
              </a:ext>
            </a:extLst>
          </p:cNvPr>
          <p:cNvSpPr txBox="1"/>
          <p:nvPr userDrawn="1"/>
        </p:nvSpPr>
        <p:spPr>
          <a:xfrm>
            <a:off x="423284" y="1888957"/>
            <a:ext cx="2743200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100" b="1"/>
              <a:t>S</a:t>
            </a:r>
          </a:p>
          <a:p>
            <a:r>
              <a:rPr lang="en-US" sz="4100" b="1"/>
              <a:t>P</a:t>
            </a:r>
          </a:p>
          <a:p>
            <a:r>
              <a:rPr lang="en-US" sz="4100" b="1"/>
              <a:t>E</a:t>
            </a:r>
          </a:p>
          <a:p>
            <a:r>
              <a:rPr lang="en-US" sz="4100" b="1"/>
              <a:t>A</a:t>
            </a:r>
          </a:p>
          <a:p>
            <a:r>
              <a:rPr lang="en-US" sz="4100" b="1"/>
              <a:t>K</a:t>
            </a:r>
          </a:p>
          <a:p>
            <a:r>
              <a:rPr lang="en-US" sz="4100" b="1">
                <a:solidFill>
                  <a:schemeClr val="bg2"/>
                </a:solidFill>
              </a:rPr>
              <a:t>U</a:t>
            </a:r>
          </a:p>
          <a:p>
            <a:r>
              <a:rPr lang="en-US" sz="4100" b="1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AFEDD-CFF2-4670-A609-49CBC412B301}"/>
              </a:ext>
            </a:extLst>
          </p:cNvPr>
          <p:cNvSpPr txBox="1"/>
          <p:nvPr userDrawn="1"/>
        </p:nvSpPr>
        <p:spPr>
          <a:xfrm>
            <a:off x="577890" y="535682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hlinkClick r:id="rId2"/>
              </a:rPr>
              <a:t>VIDEO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! Support 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8CDC-C81C-4F19-A927-A97A014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00" y="351532"/>
            <a:ext cx="10284000" cy="8492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SpeakUp! Support Skills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C01A37-AF55-4E03-B1F1-40B5DD16D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2253343"/>
            <a:ext cx="11222208" cy="46069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 </a:t>
            </a:r>
            <a:r>
              <a:rPr lang="en-US" sz="2000" b="1" dirty="0"/>
              <a:t>When in doubt, please do not leave a student unattended. Please walk that student directly to someone on your school’s support plan.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2"/>
                </a:solidFill>
              </a:rPr>
              <a:t>“My priority is to help keep you safe. I know someone who can help…”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582E7-ECDB-48C8-BE65-3D452FD67249}"/>
              </a:ext>
            </a:extLst>
          </p:cNvPr>
          <p:cNvSpPr/>
          <p:nvPr userDrawn="1"/>
        </p:nvSpPr>
        <p:spPr>
          <a:xfrm>
            <a:off x="467773" y="2122715"/>
            <a:ext cx="11222208" cy="19757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C5DBC8-53AB-43B2-A249-280BE3D57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5" y="1355271"/>
            <a:ext cx="10481023" cy="80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1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of 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418;p19">
            <a:extLst>
              <a:ext uri="{FF2B5EF4-FFF2-40B4-BE49-F238E27FC236}">
                <a16:creationId xmlns:a16="http://schemas.microsoft.com/office/drawing/2014/main" id="{FB30CD66-5DB9-F943-85C4-2397C18E8B5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13606"/>
          <a:stretch/>
        </p:blipFill>
        <p:spPr>
          <a:xfrm>
            <a:off x="-1162429" y="2"/>
            <a:ext cx="1335442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419;p19">
            <a:extLst>
              <a:ext uri="{FF2B5EF4-FFF2-40B4-BE49-F238E27FC236}">
                <a16:creationId xmlns:a16="http://schemas.microsoft.com/office/drawing/2014/main" id="{0BF7AF6D-0982-5F4E-AB2C-2AC2FBFA7A6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573" y="3232514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420;p19">
            <a:extLst>
              <a:ext uri="{FF2B5EF4-FFF2-40B4-BE49-F238E27FC236}">
                <a16:creationId xmlns:a16="http://schemas.microsoft.com/office/drawing/2014/main" id="{C4845483-3EF8-E54C-9D97-DF3F84BA729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836" y="2913274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421;p19">
            <a:extLst>
              <a:ext uri="{FF2B5EF4-FFF2-40B4-BE49-F238E27FC236}">
                <a16:creationId xmlns:a16="http://schemas.microsoft.com/office/drawing/2014/main" id="{D93C8B22-4B21-0B4A-B99B-B29106F866EA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340" y="3000933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422;p19">
            <a:extLst>
              <a:ext uri="{FF2B5EF4-FFF2-40B4-BE49-F238E27FC236}">
                <a16:creationId xmlns:a16="http://schemas.microsoft.com/office/drawing/2014/main" id="{7D41C737-3EC2-F54E-8317-03A7CC2F3CA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796" y="3627969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423;p19">
            <a:extLst>
              <a:ext uri="{FF2B5EF4-FFF2-40B4-BE49-F238E27FC236}">
                <a16:creationId xmlns:a16="http://schemas.microsoft.com/office/drawing/2014/main" id="{A42320A4-11D3-644C-B240-8CE28740029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297" y="3602612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424;p19">
            <a:extLst>
              <a:ext uri="{FF2B5EF4-FFF2-40B4-BE49-F238E27FC236}">
                <a16:creationId xmlns:a16="http://schemas.microsoft.com/office/drawing/2014/main" id="{C37AFB91-DADA-864A-85CB-147AE505B35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909" y="4077791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425;p19">
            <a:extLst>
              <a:ext uri="{FF2B5EF4-FFF2-40B4-BE49-F238E27FC236}">
                <a16:creationId xmlns:a16="http://schemas.microsoft.com/office/drawing/2014/main" id="{6DB8C956-FDBC-BF4A-B46D-68245A5FC2F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052" y="4177562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426;p19">
            <a:extLst>
              <a:ext uri="{FF2B5EF4-FFF2-40B4-BE49-F238E27FC236}">
                <a16:creationId xmlns:a16="http://schemas.microsoft.com/office/drawing/2014/main" id="{03EEF651-0CE7-EF48-BE60-246EE67314B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161" y="2103211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427;p19">
            <a:extLst>
              <a:ext uri="{FF2B5EF4-FFF2-40B4-BE49-F238E27FC236}">
                <a16:creationId xmlns:a16="http://schemas.microsoft.com/office/drawing/2014/main" id="{216343E3-1947-FF4B-9537-DB46EF9C34D6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589" y="3118627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428;p19">
            <a:extLst>
              <a:ext uri="{FF2B5EF4-FFF2-40B4-BE49-F238E27FC236}">
                <a16:creationId xmlns:a16="http://schemas.microsoft.com/office/drawing/2014/main" id="{A0241C2D-EFC5-3C4D-B279-EF0D6B71EF6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525" y="4134871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429;p19">
            <a:extLst>
              <a:ext uri="{FF2B5EF4-FFF2-40B4-BE49-F238E27FC236}">
                <a16:creationId xmlns:a16="http://schemas.microsoft.com/office/drawing/2014/main" id="{0BAD2032-3D2D-3F4A-8D4B-787BD1634AC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347" y="2679871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430;p19">
            <a:extLst>
              <a:ext uri="{FF2B5EF4-FFF2-40B4-BE49-F238E27FC236}">
                <a16:creationId xmlns:a16="http://schemas.microsoft.com/office/drawing/2014/main" id="{EA48CA41-FD39-CD4B-A9C9-B37EE64770D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5199" y="2286772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431;p19">
            <a:extLst>
              <a:ext uri="{FF2B5EF4-FFF2-40B4-BE49-F238E27FC236}">
                <a16:creationId xmlns:a16="http://schemas.microsoft.com/office/drawing/2014/main" id="{D84CC068-3E40-D246-97C5-68065A5719E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053" y="2034859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432;p19">
            <a:extLst>
              <a:ext uri="{FF2B5EF4-FFF2-40B4-BE49-F238E27FC236}">
                <a16:creationId xmlns:a16="http://schemas.microsoft.com/office/drawing/2014/main" id="{84540490-C0A2-9D4C-970D-0BE092B9B99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139" y="2286834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433;p19">
            <a:extLst>
              <a:ext uri="{FF2B5EF4-FFF2-40B4-BE49-F238E27FC236}">
                <a16:creationId xmlns:a16="http://schemas.microsoft.com/office/drawing/2014/main" id="{9F1D72F4-D557-8148-B08F-E286DF51007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573" y="3029575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434;p19">
            <a:extLst>
              <a:ext uri="{FF2B5EF4-FFF2-40B4-BE49-F238E27FC236}">
                <a16:creationId xmlns:a16="http://schemas.microsoft.com/office/drawing/2014/main" id="{A7CE4EF1-91C1-FC41-A047-90AE885E272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51" y="4524518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435;p19">
            <a:extLst>
              <a:ext uri="{FF2B5EF4-FFF2-40B4-BE49-F238E27FC236}">
                <a16:creationId xmlns:a16="http://schemas.microsoft.com/office/drawing/2014/main" id="{49274554-49E6-FE4E-BEE6-A7674C8CEFD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848" y="1201910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436;p19">
            <a:extLst>
              <a:ext uri="{FF2B5EF4-FFF2-40B4-BE49-F238E27FC236}">
                <a16:creationId xmlns:a16="http://schemas.microsoft.com/office/drawing/2014/main" id="{3797845D-7C14-444B-803D-7095927057C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191" y="4524518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437;p19">
            <a:extLst>
              <a:ext uri="{FF2B5EF4-FFF2-40B4-BE49-F238E27FC236}">
                <a16:creationId xmlns:a16="http://schemas.microsoft.com/office/drawing/2014/main" id="{46741021-8910-394D-ABEA-B77D3C00A63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669" y="1973048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438;p19">
            <a:extLst>
              <a:ext uri="{FF2B5EF4-FFF2-40B4-BE49-F238E27FC236}">
                <a16:creationId xmlns:a16="http://schemas.microsoft.com/office/drawing/2014/main" id="{088AD189-7D77-114B-A342-83C6677539C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604" y="5710493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439;p19">
            <a:extLst>
              <a:ext uri="{FF2B5EF4-FFF2-40B4-BE49-F238E27FC236}">
                <a16:creationId xmlns:a16="http://schemas.microsoft.com/office/drawing/2014/main" id="{7DDEA2EF-105F-E543-AEC5-FE74B9AD2F5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443" y="2688788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440;p19">
            <a:extLst>
              <a:ext uri="{FF2B5EF4-FFF2-40B4-BE49-F238E27FC236}">
                <a16:creationId xmlns:a16="http://schemas.microsoft.com/office/drawing/2014/main" id="{F4AF624F-D515-0042-B114-B76B8071202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113" y="850040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441;p19">
            <a:extLst>
              <a:ext uri="{FF2B5EF4-FFF2-40B4-BE49-F238E27FC236}">
                <a16:creationId xmlns:a16="http://schemas.microsoft.com/office/drawing/2014/main" id="{0634F1CD-1B7D-E547-84BC-BE08BF949FE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0" y="5518060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442;p19">
            <a:extLst>
              <a:ext uri="{FF2B5EF4-FFF2-40B4-BE49-F238E27FC236}">
                <a16:creationId xmlns:a16="http://schemas.microsoft.com/office/drawing/2014/main" id="{E3E3B2A7-D23C-D848-B868-E7C1AA27CA0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307" y="11106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443;p19">
            <a:extLst>
              <a:ext uri="{FF2B5EF4-FFF2-40B4-BE49-F238E27FC236}">
                <a16:creationId xmlns:a16="http://schemas.microsoft.com/office/drawing/2014/main" id="{C3883726-EA3F-E44F-A923-13D0C787B176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384" y="4663032"/>
            <a:ext cx="1524698" cy="1497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444;p19">
            <a:extLst>
              <a:ext uri="{FF2B5EF4-FFF2-40B4-BE49-F238E27FC236}">
                <a16:creationId xmlns:a16="http://schemas.microsoft.com/office/drawing/2014/main" id="{1CA98368-6585-A34E-849C-3AB6EB78CA87}"/>
              </a:ext>
            </a:extLst>
          </p:cNvPr>
          <p:cNvGrpSpPr/>
          <p:nvPr userDrawn="1"/>
        </p:nvGrpSpPr>
        <p:grpSpPr>
          <a:xfrm>
            <a:off x="8645766" y="997165"/>
            <a:ext cx="2775200" cy="4863034"/>
            <a:chOff x="6343050" y="704850"/>
            <a:chExt cx="2081400" cy="3647275"/>
          </a:xfrm>
        </p:grpSpPr>
        <p:sp>
          <p:nvSpPr>
            <p:cNvPr id="93" name="Google Shape;445;p19">
              <a:extLst>
                <a:ext uri="{FF2B5EF4-FFF2-40B4-BE49-F238E27FC236}">
                  <a16:creationId xmlns:a16="http://schemas.microsoft.com/office/drawing/2014/main" id="{A48AE164-BF87-E547-974A-EF304D479903}"/>
                </a:ext>
              </a:extLst>
            </p:cNvPr>
            <p:cNvSpPr/>
            <p:nvPr/>
          </p:nvSpPr>
          <p:spPr>
            <a:xfrm>
              <a:off x="6394950" y="704850"/>
              <a:ext cx="1977600" cy="36468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6;p19">
              <a:extLst>
                <a:ext uri="{FF2B5EF4-FFF2-40B4-BE49-F238E27FC236}">
                  <a16:creationId xmlns:a16="http://schemas.microsoft.com/office/drawing/2014/main" id="{D797269A-AC3E-574A-A51C-71EEEACA2511}"/>
                </a:ext>
              </a:extLst>
            </p:cNvPr>
            <p:cNvSpPr txBox="1"/>
            <p:nvPr/>
          </p:nvSpPr>
          <p:spPr>
            <a:xfrm>
              <a:off x="6343050" y="772225"/>
              <a:ext cx="2081400" cy="35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 err="1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SpeakUp</a:t>
              </a:r>
              <a:r>
                <a:rPr lang="en" sz="2800" dirty="0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! partnered with </a:t>
              </a:r>
              <a:r>
                <a:rPr lang="en" sz="2800" b="1" dirty="0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35 middle and high schools </a:t>
              </a:r>
              <a:r>
                <a:rPr lang="en" sz="2800" dirty="0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in the Philadelphia region during the 2019-2020 school year</a:t>
              </a:r>
              <a:endParaRPr sz="2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1C458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0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7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2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9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4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9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4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9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4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 Corporate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80124F-EDD3-4151-8B8D-B3CA74C287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oogle Shape;1123;p34">
            <a:extLst>
              <a:ext uri="{FF2B5EF4-FFF2-40B4-BE49-F238E27FC236}">
                <a16:creationId xmlns:a16="http://schemas.microsoft.com/office/drawing/2014/main" id="{227B92E8-A574-4747-8F3A-E1715130E144}"/>
              </a:ext>
            </a:extLst>
          </p:cNvPr>
          <p:cNvSpPr txBox="1"/>
          <p:nvPr userDrawn="1"/>
        </p:nvSpPr>
        <p:spPr>
          <a:xfrm>
            <a:off x="578427" y="262995"/>
            <a:ext cx="11404023" cy="7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Thank you</a:t>
            </a:r>
            <a:r>
              <a:rPr lang="en" sz="4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 to our Corporate Sponsors!</a:t>
            </a:r>
            <a:endParaRPr sz="48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" name="Google Shape;1130;p35">
            <a:extLst>
              <a:ext uri="{FF2B5EF4-FFF2-40B4-BE49-F238E27FC236}">
                <a16:creationId xmlns:a16="http://schemas.microsoft.com/office/drawing/2014/main" id="{A030B673-1293-44E9-9AF5-A39D8C0D279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8515" t="26557" r="8157" b="4977"/>
          <a:stretch/>
        </p:blipFill>
        <p:spPr>
          <a:xfrm>
            <a:off x="1695852" y="1321189"/>
            <a:ext cx="9067398" cy="419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31;p35">
            <a:extLst>
              <a:ext uri="{FF2B5EF4-FFF2-40B4-BE49-F238E27FC236}">
                <a16:creationId xmlns:a16="http://schemas.microsoft.com/office/drawing/2014/main" id="{20C19A5B-F3E9-49F3-BC52-E6FFDDB6411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39" y="5368425"/>
            <a:ext cx="1561120" cy="81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32;p35">
            <a:extLst>
              <a:ext uri="{FF2B5EF4-FFF2-40B4-BE49-F238E27FC236}">
                <a16:creationId xmlns:a16="http://schemas.microsoft.com/office/drawing/2014/main" id="{519E3C7A-8B60-4153-A8F3-DDCB0BCE6ED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897" y="5240837"/>
            <a:ext cx="2411120" cy="10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33;p35">
            <a:extLst>
              <a:ext uri="{FF2B5EF4-FFF2-40B4-BE49-F238E27FC236}">
                <a16:creationId xmlns:a16="http://schemas.microsoft.com/office/drawing/2014/main" id="{D84B2BFB-8198-487A-BC3E-662F9E065B3D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243" y="5659273"/>
            <a:ext cx="2575170" cy="609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4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 Foundation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138714-878B-44AA-B5E6-F390D839B9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oogle Shape;1123;p34">
            <a:extLst>
              <a:ext uri="{FF2B5EF4-FFF2-40B4-BE49-F238E27FC236}">
                <a16:creationId xmlns:a16="http://schemas.microsoft.com/office/drawing/2014/main" id="{C7289D8D-7F7F-424E-A21F-6CF8B8D1B093}"/>
              </a:ext>
            </a:extLst>
          </p:cNvPr>
          <p:cNvSpPr txBox="1"/>
          <p:nvPr userDrawn="1"/>
        </p:nvSpPr>
        <p:spPr>
          <a:xfrm>
            <a:off x="578427" y="262996"/>
            <a:ext cx="11404023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Thank you</a:t>
            </a:r>
            <a:r>
              <a:rPr lang="en" sz="4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 to our Foundation Sponsors!</a:t>
            </a:r>
            <a:endParaRPr sz="48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" name="Google Shape;1140;p36">
            <a:extLst>
              <a:ext uri="{FF2B5EF4-FFF2-40B4-BE49-F238E27FC236}">
                <a16:creationId xmlns:a16="http://schemas.microsoft.com/office/drawing/2014/main" id="{663F0A7C-3C06-49A6-B289-2B10A61C2F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45299" y="1643707"/>
            <a:ext cx="3183840" cy="485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MidDay</a:t>
            </a:r>
            <a:r>
              <a:rPr lang="en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Foundation</a:t>
            </a: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" name="Google Shape;1141;p36">
            <a:extLst>
              <a:ext uri="{FF2B5EF4-FFF2-40B4-BE49-F238E27FC236}">
                <a16:creationId xmlns:a16="http://schemas.microsoft.com/office/drawing/2014/main" id="{C2B11211-5511-4581-B1FF-90925CD6537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5902" y="4532376"/>
            <a:ext cx="2235602" cy="223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42;p36">
            <a:extLst>
              <a:ext uri="{FF2B5EF4-FFF2-40B4-BE49-F238E27FC236}">
                <a16:creationId xmlns:a16="http://schemas.microsoft.com/office/drawing/2014/main" id="{8C51EEDA-3B45-4741-9707-ECE0315CF43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952" y="5169341"/>
            <a:ext cx="2046030" cy="96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43;p36">
            <a:extLst>
              <a:ext uri="{FF2B5EF4-FFF2-40B4-BE49-F238E27FC236}">
                <a16:creationId xmlns:a16="http://schemas.microsoft.com/office/drawing/2014/main" id="{E758443B-A472-474D-B213-71D76F64581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2397" y="3781616"/>
            <a:ext cx="2379107" cy="110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144;p36">
            <a:extLst>
              <a:ext uri="{FF2B5EF4-FFF2-40B4-BE49-F238E27FC236}">
                <a16:creationId xmlns:a16="http://schemas.microsoft.com/office/drawing/2014/main" id="{3D4591CB-D37A-42AB-8099-09FF12447846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044" y="5281800"/>
            <a:ext cx="4635545" cy="84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45;p36">
            <a:extLst>
              <a:ext uri="{FF2B5EF4-FFF2-40B4-BE49-F238E27FC236}">
                <a16:creationId xmlns:a16="http://schemas.microsoft.com/office/drawing/2014/main" id="{D905AFFC-7277-48C0-9D76-76A21A088D8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l="14000"/>
          <a:stretch/>
        </p:blipFill>
        <p:spPr>
          <a:xfrm>
            <a:off x="456276" y="2988736"/>
            <a:ext cx="2046040" cy="148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146;p36">
            <a:extLst>
              <a:ext uri="{FF2B5EF4-FFF2-40B4-BE49-F238E27FC236}">
                <a16:creationId xmlns:a16="http://schemas.microsoft.com/office/drawing/2014/main" id="{AB2F840A-212F-4044-929E-AAAA17CDAD21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t="28094" b="26216"/>
          <a:stretch/>
        </p:blipFill>
        <p:spPr>
          <a:xfrm>
            <a:off x="8736198" y="2611042"/>
            <a:ext cx="2645306" cy="75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47;p36">
            <a:extLst>
              <a:ext uri="{FF2B5EF4-FFF2-40B4-BE49-F238E27FC236}">
                <a16:creationId xmlns:a16="http://schemas.microsoft.com/office/drawing/2014/main" id="{A6F02641-6E34-4423-B871-0186DD0E8941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31182" y="1538812"/>
            <a:ext cx="631942" cy="63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48;p36">
            <a:extLst>
              <a:ext uri="{FF2B5EF4-FFF2-40B4-BE49-F238E27FC236}">
                <a16:creationId xmlns:a16="http://schemas.microsoft.com/office/drawing/2014/main" id="{3FEEA823-5E84-4959-ABF0-AB90A87BB4C3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0535" y="1722213"/>
            <a:ext cx="3568613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149;p36">
            <a:extLst>
              <a:ext uri="{FF2B5EF4-FFF2-40B4-BE49-F238E27FC236}">
                <a16:creationId xmlns:a16="http://schemas.microsoft.com/office/drawing/2014/main" id="{4375428D-3ED0-49D3-A831-3AB18D93085D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89977" y="1508353"/>
            <a:ext cx="962777" cy="96167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150;p36">
            <a:extLst>
              <a:ext uri="{FF2B5EF4-FFF2-40B4-BE49-F238E27FC236}">
                <a16:creationId xmlns:a16="http://schemas.microsoft.com/office/drawing/2014/main" id="{299342AB-2445-4CCC-8426-06013032C2ED}"/>
              </a:ext>
            </a:extLst>
          </p:cNvPr>
          <p:cNvSpPr txBox="1"/>
          <p:nvPr userDrawn="1"/>
        </p:nvSpPr>
        <p:spPr>
          <a:xfrm>
            <a:off x="5294923" y="1379580"/>
            <a:ext cx="2645430" cy="9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Gerry </a:t>
            </a:r>
            <a:r>
              <a:rPr lang="en" sz="2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Lenfest</a:t>
            </a:r>
            <a:r>
              <a:rPr lang="en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Legacy Fund </a:t>
            </a:r>
            <a:endParaRPr sz="2800" dirty="0"/>
          </a:p>
        </p:txBody>
      </p:sp>
      <p:sp>
        <p:nvSpPr>
          <p:cNvPr id="47" name="Google Shape;1151;p36">
            <a:extLst>
              <a:ext uri="{FF2B5EF4-FFF2-40B4-BE49-F238E27FC236}">
                <a16:creationId xmlns:a16="http://schemas.microsoft.com/office/drawing/2014/main" id="{99564FA5-A015-4899-9715-4FC454F48322}"/>
              </a:ext>
            </a:extLst>
          </p:cNvPr>
          <p:cNvSpPr txBox="1"/>
          <p:nvPr userDrawn="1"/>
        </p:nvSpPr>
        <p:spPr>
          <a:xfrm>
            <a:off x="5797008" y="3120584"/>
            <a:ext cx="2645306" cy="121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EFM Foundation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1152;p36">
            <a:extLst>
              <a:ext uri="{FF2B5EF4-FFF2-40B4-BE49-F238E27FC236}">
                <a16:creationId xmlns:a16="http://schemas.microsoft.com/office/drawing/2014/main" id="{C624A01D-1CF2-4BB8-B649-AAA00FD3A3CC}"/>
              </a:ext>
            </a:extLst>
          </p:cNvPr>
          <p:cNvSpPr txBox="1"/>
          <p:nvPr userDrawn="1"/>
        </p:nvSpPr>
        <p:spPr>
          <a:xfrm>
            <a:off x="2827009" y="3014069"/>
            <a:ext cx="2645306" cy="121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Ryan Charitable Trust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126650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 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302F653A-333B-434A-B97D-FDAF9AEBC9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oogle Shape;1096;p34">
            <a:extLst>
              <a:ext uri="{FF2B5EF4-FFF2-40B4-BE49-F238E27FC236}">
                <a16:creationId xmlns:a16="http://schemas.microsoft.com/office/drawing/2014/main" id="{87C8A0C1-599E-4BC7-A293-0843E476E51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3068" y="1837781"/>
            <a:ext cx="985217" cy="98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97;p34">
            <a:extLst>
              <a:ext uri="{FF2B5EF4-FFF2-40B4-BE49-F238E27FC236}">
                <a16:creationId xmlns:a16="http://schemas.microsoft.com/office/drawing/2014/main" id="{032B8E0A-BFEE-4D04-98AE-9A60546BE93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0435" y="5344526"/>
            <a:ext cx="1262188" cy="62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98;p34">
            <a:extLst>
              <a:ext uri="{FF2B5EF4-FFF2-40B4-BE49-F238E27FC236}">
                <a16:creationId xmlns:a16="http://schemas.microsoft.com/office/drawing/2014/main" id="{55F32719-DCE2-404D-A717-528C42625EF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8065" t="26046" r="5113" b="24169"/>
          <a:stretch/>
        </p:blipFill>
        <p:spPr>
          <a:xfrm>
            <a:off x="1961620" y="4248501"/>
            <a:ext cx="1944793" cy="62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99;p34">
            <a:extLst>
              <a:ext uri="{FF2B5EF4-FFF2-40B4-BE49-F238E27FC236}">
                <a16:creationId xmlns:a16="http://schemas.microsoft.com/office/drawing/2014/main" id="{CE7958A8-510B-439C-BE10-8024B5AF53ED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6772" y="2936378"/>
            <a:ext cx="1724160" cy="98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00;p34">
            <a:extLst>
              <a:ext uri="{FF2B5EF4-FFF2-40B4-BE49-F238E27FC236}">
                <a16:creationId xmlns:a16="http://schemas.microsoft.com/office/drawing/2014/main" id="{74F1565D-69E1-4E5A-BE3A-1BE818247238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1887" y="1837781"/>
            <a:ext cx="985216" cy="98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01;p34">
            <a:extLst>
              <a:ext uri="{FF2B5EF4-FFF2-40B4-BE49-F238E27FC236}">
                <a16:creationId xmlns:a16="http://schemas.microsoft.com/office/drawing/2014/main" id="{78B29961-C982-4465-9599-ED9902717865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13490" y="1856662"/>
            <a:ext cx="947450" cy="94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02;p34">
            <a:extLst>
              <a:ext uri="{FF2B5EF4-FFF2-40B4-BE49-F238E27FC236}">
                <a16:creationId xmlns:a16="http://schemas.microsoft.com/office/drawing/2014/main" id="{AAED7F84-726A-4C6A-A4A4-BE947EB9E86F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5189" y="4199278"/>
            <a:ext cx="792451" cy="79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03;p34">
            <a:extLst>
              <a:ext uri="{FF2B5EF4-FFF2-40B4-BE49-F238E27FC236}">
                <a16:creationId xmlns:a16="http://schemas.microsoft.com/office/drawing/2014/main" id="{C82BF911-1780-440F-AD60-7CEE5DBDCC51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75527" y="4966198"/>
            <a:ext cx="947450" cy="109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104;p34">
            <a:extLst>
              <a:ext uri="{FF2B5EF4-FFF2-40B4-BE49-F238E27FC236}">
                <a16:creationId xmlns:a16="http://schemas.microsoft.com/office/drawing/2014/main" id="{409414FD-D8F4-42B3-9F9E-07332C8356C8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19052" y="1811449"/>
            <a:ext cx="1056596" cy="105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105;p34">
            <a:extLst>
              <a:ext uri="{FF2B5EF4-FFF2-40B4-BE49-F238E27FC236}">
                <a16:creationId xmlns:a16="http://schemas.microsoft.com/office/drawing/2014/main" id="{22A6130E-5A6E-4135-BFAD-3A8EE9C33A7E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85547" y="1866019"/>
            <a:ext cx="947450" cy="94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106;p34">
            <a:extLst>
              <a:ext uri="{FF2B5EF4-FFF2-40B4-BE49-F238E27FC236}">
                <a16:creationId xmlns:a16="http://schemas.microsoft.com/office/drawing/2014/main" id="{967A72DF-74CB-4D4A-AA26-94E32415A7D5}"/>
              </a:ext>
            </a:extLst>
          </p:cNvPr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19843" y="1847106"/>
            <a:ext cx="985216" cy="98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107;p34">
            <a:extLst>
              <a:ext uri="{FF2B5EF4-FFF2-40B4-BE49-F238E27FC236}">
                <a16:creationId xmlns:a16="http://schemas.microsoft.com/office/drawing/2014/main" id="{424B0FDA-E2A5-4599-8026-F73E4C76D559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b="19646"/>
          <a:stretch/>
        </p:blipFill>
        <p:spPr>
          <a:xfrm>
            <a:off x="6339903" y="1865988"/>
            <a:ext cx="1056596" cy="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108;p34">
            <a:extLst>
              <a:ext uri="{FF2B5EF4-FFF2-40B4-BE49-F238E27FC236}">
                <a16:creationId xmlns:a16="http://schemas.microsoft.com/office/drawing/2014/main" id="{51391AA4-EF3E-4AB8-9F50-94B23B618925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25319" y="5196160"/>
            <a:ext cx="792447" cy="7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109;p34">
            <a:extLst>
              <a:ext uri="{FF2B5EF4-FFF2-40B4-BE49-F238E27FC236}">
                <a16:creationId xmlns:a16="http://schemas.microsoft.com/office/drawing/2014/main" id="{8336748E-46B1-4A30-9262-D499C36BD013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818834" y="4302127"/>
            <a:ext cx="1688636" cy="6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10;p34">
            <a:extLst>
              <a:ext uri="{FF2B5EF4-FFF2-40B4-BE49-F238E27FC236}">
                <a16:creationId xmlns:a16="http://schemas.microsoft.com/office/drawing/2014/main" id="{F269A0C1-D9B8-4C44-9773-DA9FC3F73907}"/>
              </a:ext>
            </a:extLst>
          </p:cNvPr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945189" y="5085267"/>
            <a:ext cx="792447" cy="102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11;p34">
            <a:extLst>
              <a:ext uri="{FF2B5EF4-FFF2-40B4-BE49-F238E27FC236}">
                <a16:creationId xmlns:a16="http://schemas.microsoft.com/office/drawing/2014/main" id="{414BC3B8-5CF5-4F87-8883-49493AEE28F9}"/>
              </a:ext>
            </a:extLst>
          </p:cNvPr>
          <p:cNvPicPr preferRelativeResize="0"/>
          <p:nvPr userDrawn="1"/>
        </p:nvPicPr>
        <p:blipFill rotWithShape="1">
          <a:blip r:embed="rId17">
            <a:alphaModFix/>
          </a:blip>
          <a:srcRect t="31379" b="30923"/>
          <a:stretch/>
        </p:blipFill>
        <p:spPr>
          <a:xfrm>
            <a:off x="4044133" y="4311752"/>
            <a:ext cx="1426394" cy="53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12;p34">
            <a:extLst>
              <a:ext uri="{FF2B5EF4-FFF2-40B4-BE49-F238E27FC236}">
                <a16:creationId xmlns:a16="http://schemas.microsoft.com/office/drawing/2014/main" id="{DE071D5D-85EF-4352-813E-A0143780938B}"/>
              </a:ext>
            </a:extLst>
          </p:cNvPr>
          <p:cNvPicPr preferRelativeResize="0"/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79984" y="4159227"/>
            <a:ext cx="1688637" cy="88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113;p34">
            <a:extLst>
              <a:ext uri="{FF2B5EF4-FFF2-40B4-BE49-F238E27FC236}">
                <a16:creationId xmlns:a16="http://schemas.microsoft.com/office/drawing/2014/main" id="{7891D05A-5773-45D1-AAF0-A73B89B27AD3}"/>
              </a:ext>
            </a:extLst>
          </p:cNvPr>
          <p:cNvPicPr preferRelativeResize="0"/>
          <p:nvPr userDrawn="1"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92296" y="5154453"/>
            <a:ext cx="792447" cy="96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114;p34">
            <a:extLst>
              <a:ext uri="{FF2B5EF4-FFF2-40B4-BE49-F238E27FC236}">
                <a16:creationId xmlns:a16="http://schemas.microsoft.com/office/drawing/2014/main" id="{5A35CEE4-1548-48E3-B125-5DDC03F7B228}"/>
              </a:ext>
            </a:extLst>
          </p:cNvPr>
          <p:cNvPicPr preferRelativeResize="0"/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849819" y="3614925"/>
            <a:ext cx="2535843" cy="49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115;p34">
            <a:extLst>
              <a:ext uri="{FF2B5EF4-FFF2-40B4-BE49-F238E27FC236}">
                <a16:creationId xmlns:a16="http://schemas.microsoft.com/office/drawing/2014/main" id="{DA41C2C7-006F-49DB-BF1F-CA65C277804E}"/>
              </a:ext>
            </a:extLst>
          </p:cNvPr>
          <p:cNvPicPr preferRelativeResize="0"/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979992" y="5037107"/>
            <a:ext cx="1056601" cy="105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116;p34">
            <a:extLst>
              <a:ext uri="{FF2B5EF4-FFF2-40B4-BE49-F238E27FC236}">
                <a16:creationId xmlns:a16="http://schemas.microsoft.com/office/drawing/2014/main" id="{C172676F-420D-4F93-A7F3-51CBD087C20B}"/>
              </a:ext>
            </a:extLst>
          </p:cNvPr>
          <p:cNvPicPr preferRelativeResize="0"/>
          <p:nvPr userDrawn="1"/>
        </p:nvPicPr>
        <p:blipFill rotWithShape="1">
          <a:blip r:embed="rId22">
            <a:alphaModFix/>
          </a:blip>
          <a:srcRect t="29621" b="22174"/>
          <a:stretch/>
        </p:blipFill>
        <p:spPr>
          <a:xfrm>
            <a:off x="4217763" y="2996052"/>
            <a:ext cx="1944792" cy="49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117;p34">
            <a:extLst>
              <a:ext uri="{FF2B5EF4-FFF2-40B4-BE49-F238E27FC236}">
                <a16:creationId xmlns:a16="http://schemas.microsoft.com/office/drawing/2014/main" id="{EA7D5BB5-51A6-4080-84CB-168B6A2A2CA3}"/>
              </a:ext>
            </a:extLst>
          </p:cNvPr>
          <p:cNvPicPr preferRelativeResize="0"/>
          <p:nvPr userDrawn="1"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375635" y="1811431"/>
            <a:ext cx="1056596" cy="105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118;p34">
            <a:extLst>
              <a:ext uri="{FF2B5EF4-FFF2-40B4-BE49-F238E27FC236}">
                <a16:creationId xmlns:a16="http://schemas.microsoft.com/office/drawing/2014/main" id="{8D7E3756-289A-4A77-A7AA-F88E11260990}"/>
              </a:ext>
            </a:extLst>
          </p:cNvPr>
          <p:cNvPicPr preferRelativeResize="0"/>
          <p:nvPr userDrawn="1"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039593" y="3536501"/>
            <a:ext cx="1426394" cy="6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119;p34">
            <a:extLst>
              <a:ext uri="{FF2B5EF4-FFF2-40B4-BE49-F238E27FC236}">
                <a16:creationId xmlns:a16="http://schemas.microsoft.com/office/drawing/2014/main" id="{24F2B5A8-4DC3-438E-A3E7-DDC0416C2879}"/>
              </a:ext>
            </a:extLst>
          </p:cNvPr>
          <p:cNvPicPr preferRelativeResize="0"/>
          <p:nvPr userDrawn="1"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569005" y="5063476"/>
            <a:ext cx="947460" cy="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120;p34">
            <a:extLst>
              <a:ext uri="{FF2B5EF4-FFF2-40B4-BE49-F238E27FC236}">
                <a16:creationId xmlns:a16="http://schemas.microsoft.com/office/drawing/2014/main" id="{5E408DCC-8E1F-4E46-9E76-1F3E5B215E1D}"/>
              </a:ext>
            </a:extLst>
          </p:cNvPr>
          <p:cNvPicPr preferRelativeResize="0"/>
          <p:nvPr userDrawn="1"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557420" y="3101832"/>
            <a:ext cx="1352449" cy="40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121;p34">
            <a:extLst>
              <a:ext uri="{FF2B5EF4-FFF2-40B4-BE49-F238E27FC236}">
                <a16:creationId xmlns:a16="http://schemas.microsoft.com/office/drawing/2014/main" id="{E65A0AD4-AE22-428E-A450-BB10797A6E75}"/>
              </a:ext>
            </a:extLst>
          </p:cNvPr>
          <p:cNvPicPr preferRelativeResize="0"/>
          <p:nvPr userDrawn="1"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148610" y="3071316"/>
            <a:ext cx="1507146" cy="46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122;p34">
            <a:extLst>
              <a:ext uri="{FF2B5EF4-FFF2-40B4-BE49-F238E27FC236}">
                <a16:creationId xmlns:a16="http://schemas.microsoft.com/office/drawing/2014/main" id="{346B5586-80ED-4BC1-9D18-2F33E0FC8C97}"/>
              </a:ext>
            </a:extLst>
          </p:cNvPr>
          <p:cNvPicPr preferRelativeResize="0"/>
          <p:nvPr userDrawn="1"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148610" y="3614918"/>
            <a:ext cx="1507146" cy="46518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1123;p34">
            <a:extLst>
              <a:ext uri="{FF2B5EF4-FFF2-40B4-BE49-F238E27FC236}">
                <a16:creationId xmlns:a16="http://schemas.microsoft.com/office/drawing/2014/main" id="{7ADED699-C9F4-4C6D-9584-43D1F2AAE38E}"/>
              </a:ext>
            </a:extLst>
          </p:cNvPr>
          <p:cNvSpPr txBox="1"/>
          <p:nvPr userDrawn="1"/>
        </p:nvSpPr>
        <p:spPr>
          <a:xfrm>
            <a:off x="578427" y="262996"/>
            <a:ext cx="11035145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Thank you</a:t>
            </a:r>
            <a:r>
              <a:rPr lang="en" sz="4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 to our Partner Schools!</a:t>
            </a:r>
            <a:endParaRPr sz="48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7654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st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63BFB3-862D-214B-927B-04EE2049D810}"/>
              </a:ext>
            </a:extLst>
          </p:cNvPr>
          <p:cNvGrpSpPr/>
          <p:nvPr userDrawn="1"/>
        </p:nvGrpSpPr>
        <p:grpSpPr>
          <a:xfrm>
            <a:off x="7033399" y="2054086"/>
            <a:ext cx="6641918" cy="6646879"/>
            <a:chOff x="2741978" y="7491376"/>
            <a:chExt cx="3174253" cy="317662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83416E-31DF-0B42-AD07-0D8F177F52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100EBCF-F742-B44F-A805-1442AF84BD1D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FA44281-4FD5-434B-83F7-70654FE53D27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9A84DA-8A86-9640-AAB3-149353A13527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4842BD-AF7C-5D46-AC09-0F0650451F83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57A35A-0FA1-214B-9237-9AE315FDAD05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77262F-1A55-7E42-9003-252691FA3250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C2A51E-CB16-3A4C-8F1D-121685354D1D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6E4EAB-602F-3B42-8FB2-D5E74022955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68AC5F-A95D-5945-AF76-6BD67CC3CE82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F09BF1-BFC6-CC40-90E2-0DD232B48568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D774FF-2DB9-EE44-989C-75B20D8A56AD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3FBF4D-F13D-BE48-A424-C9F27ECD4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8623DBD-5D1B-FD4E-B2D3-A7CB572323AB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0069DA-4A88-F445-8719-7A33056A27BB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6558808-C0E5-F546-B96E-A93A50D13BA3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16C70D-4A37-4346-8A01-9A4BAAC58F05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3289165-4BE4-7749-846A-0F061D6991FE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2137BD7-38BA-44B9-A9EE-A3DD56EE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39" y="714590"/>
            <a:ext cx="6879122" cy="14098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5433EE3-D901-734D-BA2B-D91722428C52}"/>
              </a:ext>
            </a:extLst>
          </p:cNvPr>
          <p:cNvSpPr txBox="1"/>
          <p:nvPr userDrawn="1"/>
        </p:nvSpPr>
        <p:spPr>
          <a:xfrm>
            <a:off x="954000" y="5994929"/>
            <a:ext cx="1028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Starting conversations. Building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4080376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7A8A0D5-686C-2B4D-878C-C8AAC3827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D35E59-B483-0549-B161-FB4F834A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4" y="1895745"/>
            <a:ext cx="5651086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D9EE9-C8F8-F747-AC20-3AD7EBB6F9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7165" y="1886268"/>
            <a:ext cx="4916488" cy="46164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9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7A8A0D5-686C-2B4D-878C-C8AAC3827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D35E59-B483-0549-B161-FB4F834A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4" y="1895745"/>
            <a:ext cx="10793086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C027E8-2B6E-5C4E-BA5C-9F900070253F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D40B2C-E31A-9443-BF7E-A561692D58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B86156-F756-F445-BE77-467A5D11B8E2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B1385C-BB39-DA4A-8569-23DD99F81377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1F260EE-F452-2541-9ACB-79E1096DE04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AA4AF0-D7C8-344A-BFCC-9B02078749FF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2869E08-3F4D-5D4C-AAB5-A6393C38C4B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B8DE1E-6F12-984D-9D5C-91278F9E11BF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6FCB19-91F3-0A4E-B177-1C01E0C5B2F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202019-E67D-DB42-B77A-715B1254442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5376B4-EC12-1045-A240-A84503E47B8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201CDD-06C0-8C45-8F98-513B65AA331F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B93FC0-D1DC-CC48-89FF-CF48EA91D795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6B6343-3423-CF46-9DD2-4E0E8F689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E7C297-312C-8349-A1AC-4863E258AF79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EE3753-7C6B-F545-A46D-4B2B6B49C9F7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5F67DF-BCB3-3645-B4CE-6AACB4EAD5C1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EF6D94-0C9F-FF4A-9BC7-A7F8922B09C7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F231D6-1220-AD40-BA53-C2C44F6A438F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4742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hea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6B7791B-A18E-344B-98E7-1A3DF5CCE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98CB61-CFC6-B048-9D77-E7E6090CC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4" y="1895745"/>
            <a:ext cx="5651086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A0FC45E-D317-A344-9E47-62BDFCDBE1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7165" y="1886268"/>
            <a:ext cx="4916488" cy="46164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0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he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33324-32F3-434A-9DB2-CE6714ECBD3F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A99B5A-E936-854B-9A2D-D5ED121D65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12FE64-5B65-7D4C-B3CB-2078A939C8E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B256DC-F997-A544-AB8C-1510DAE26C21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6686643-63C4-5641-8B0E-8791C11B98B0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7BFDE1-2B41-8146-BA25-0ACDBD1F7F1D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689991-6B41-F74F-B250-21150C3A309B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1DF96A-20F9-DD4A-8200-1D5A01444DC3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FDA77A-AF63-6F4C-81BB-700EBDBAE3C0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5D559F9-089C-2C45-A2C1-71192BCC822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BB4319F-9E43-B940-8B85-4960FBEAD275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8F7DDC4-F4FD-FB44-85F4-97F058E0511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023DF5B-D01A-384A-97A5-FF502CD7D6A0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A4E2892-B47E-E748-8340-7A5D69686D98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5292755-7BCA-B34F-AE91-C95B96A6F3F4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14B01C7-1EED-9542-80DA-61F0E9FE26A2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B26E4C5-6468-AD4C-868B-9E4974B09BA2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FB4554-9CE2-1B4D-A65A-38A6F2914F25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FB7035-EFED-3D40-BA56-5635538669AF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6B7791B-A18E-344B-98E7-1A3DF5CCE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98CB61-CFC6-B048-9D77-E7E6090CC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3" y="1895745"/>
            <a:ext cx="10805521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288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EDB825E-AF6A-E940-95C8-96F4A5C34045}"/>
              </a:ext>
            </a:extLst>
          </p:cNvPr>
          <p:cNvGrpSpPr/>
          <p:nvPr userDrawn="1"/>
        </p:nvGrpSpPr>
        <p:grpSpPr>
          <a:xfrm>
            <a:off x="6678970" y="-884434"/>
            <a:ext cx="4927956" cy="4931637"/>
            <a:chOff x="2741978" y="7491376"/>
            <a:chExt cx="3174253" cy="317662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12A279-852D-E84C-9274-85CD527E7C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F3F164-4D1D-6944-924C-A858E5A25700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BD7EF8-A941-A245-AA79-5245BDEF009B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57BED42-54EE-1142-BE24-4D14D97D4277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FAAF7C9-F32C-0542-AA6E-5A1F8D9DB594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C71BC61-C0E2-6241-912A-007268687F0F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787C762-0F81-A944-B531-C9A05A0E22C2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0E99E6E-19CC-404C-8497-9A61D23DBB99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262491-9A93-F949-9F71-90F9FA16E1DB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F32CE6-99A2-0B47-A77F-E4F5E03F7C98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8AB116B-3C7A-0449-BB18-83DDA0AEB36A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940E92B-EB3D-584B-8800-4EEDFD16DEF6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42BBB7-12EA-2642-9C45-7AD968C4B883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B36B110-AF3E-834F-A36D-EA631AB0B7B7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9388DF7-F0A0-FB4A-939D-A4B07836A225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2BB55F2-95A6-AD4C-81C1-6B8673AA0E00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BCD100-A43F-7A43-9380-C2FA98D37CBA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13C673-4E96-6B44-84F0-AB430387350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23472B-58BB-1B44-B77B-6D75B358E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937" y="1008715"/>
            <a:ext cx="6848475" cy="4819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2B6336-442E-784C-9CE5-1F83441DEC5F}"/>
              </a:ext>
            </a:extLst>
          </p:cNvPr>
          <p:cNvGrpSpPr/>
          <p:nvPr userDrawn="1"/>
        </p:nvGrpSpPr>
        <p:grpSpPr>
          <a:xfrm>
            <a:off x="-982437" y="4002101"/>
            <a:ext cx="3691611" cy="3694368"/>
            <a:chOff x="2741978" y="7491376"/>
            <a:chExt cx="3174253" cy="3176624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C7C1F8D-61F3-9041-95AF-8E6488B775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84C12B-67A6-2F48-A5B5-1895410B78E2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13814C3-7956-5E40-A872-69A13219426B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BE0437-4942-1249-8E08-AD9C00C7D6D6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26FC46-6516-AD4F-AB96-51BDDE9ED74B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51D0E06-E921-8447-AE06-0930D24DA40F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29BA5D2-6697-C64A-9EC4-8FAAA08F25F1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C6D358-9BCC-904C-90B3-80C63799DDD2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B8B363-B124-5E4F-B981-44530D6E0AB1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24CF29B-46F2-A84A-8EEB-26632090F5E5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896D7D8-DB10-7F40-93C6-A11032B59E82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ABE232A-E744-184D-9C53-4D23CEC0F38E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897898C-5EBD-0D4E-B4E5-68BF8CCD1CD9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AB66D82-1FFC-E446-B0EF-AA449F966C8F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FFAEED9-FEE2-A746-9340-8F6DCAAFD08E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180EF1F-628E-E346-ACE7-6A6779EC466F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D89DDC-5903-7442-B3E0-254069838748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A79FE11-2B68-164B-83A0-46120166CEAA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B8469C-449D-B748-BF08-FB56642F7B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2477" y="2129500"/>
            <a:ext cx="3554412" cy="2622100"/>
          </a:xfrm>
          <a:prstGeom prst="rect">
            <a:avLst/>
          </a:prstGeom>
        </p:spPr>
        <p:txBody>
          <a:bodyPr/>
          <a:lstStyle>
            <a:lvl1pPr mar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“Insert quote here and then center it horizontally with the photo”</a:t>
            </a:r>
          </a:p>
          <a:p>
            <a:pPr marL="63500" lvl="0" indent="-508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-Speaker</a:t>
            </a: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20285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87DE3CE-937C-1F4A-8815-83DE0D1E5170}"/>
              </a:ext>
            </a:extLst>
          </p:cNvPr>
          <p:cNvGrpSpPr/>
          <p:nvPr userDrawn="1"/>
        </p:nvGrpSpPr>
        <p:grpSpPr>
          <a:xfrm>
            <a:off x="3462801" y="853433"/>
            <a:ext cx="5382605" cy="5386625"/>
            <a:chOff x="2741978" y="7491376"/>
            <a:chExt cx="3174253" cy="317662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589FFC-3576-8641-88F2-C494C828D4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746F5D-720A-5445-88ED-7207B32170CC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CB67EEE-CC3A-7542-91C9-D4962FFE3ED1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658492-AF4B-6149-838A-3459795D42F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5A82CE-6E11-5B4E-9CC4-2610834AF75B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F2E6C5-A37C-6944-9542-FC087C7F5E56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BEC25A-1ABE-464D-A45C-3E0DBED0F31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B770EB5-0277-4848-B47B-6F2FA9305BF3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7FC5ECE-444A-5549-A1B9-20BF911FBA24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8B9F61-64F4-6343-87ED-2A1C708B3924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06DECD-3C09-0E43-A682-7AF60164965D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A7D448-F211-B34C-B4D9-3C8BD3B4B3DC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01E9FE-EEAA-134A-A7C9-5DECE4F0C3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704165-C850-3747-BDA7-6D58F4EDC02F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9D7BE1-A2D0-9E40-B55B-1B79A8B48F7F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60E7308-69ED-E540-9F6D-07D9920CE84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655FDD-717B-C24E-8CF9-6CC652FA9939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E2F3894-4032-2641-A57C-F8D13FA9F50C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C027E8-2B6E-5C4E-BA5C-9F900070253F}"/>
              </a:ext>
            </a:extLst>
          </p:cNvPr>
          <p:cNvGrpSpPr/>
          <p:nvPr userDrawn="1"/>
        </p:nvGrpSpPr>
        <p:grpSpPr>
          <a:xfrm>
            <a:off x="1420655" y="1026938"/>
            <a:ext cx="2863729" cy="2865868"/>
            <a:chOff x="2741978" y="7491376"/>
            <a:chExt cx="3174253" cy="317662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D40B2C-E31A-9443-BF7E-A561692D58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B86156-F756-F445-BE77-467A5D11B8E2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B1385C-BB39-DA4A-8569-23DD99F81377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1F260EE-F452-2541-9ACB-79E1096DE04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AA4AF0-D7C8-344A-BFCC-9B02078749FF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2869E08-3F4D-5D4C-AAB5-A6393C38C4B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B8DE1E-6F12-984D-9D5C-91278F9E11BF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6FCB19-91F3-0A4E-B177-1C01E0C5B2F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202019-E67D-DB42-B77A-715B1254442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5376B4-EC12-1045-A240-A84503E47B8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201CDD-06C0-8C45-8F98-513B65AA331F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B93FC0-D1DC-CC48-89FF-CF48EA91D795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6B6343-3423-CF46-9DD2-4E0E8F689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E7C297-312C-8349-A1AC-4863E258AF79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EE3753-7C6B-F545-A46D-4B2B6B49C9F7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5F67DF-BCB3-3645-B4CE-6AACB4EAD5C1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EF6D94-0C9F-FF4A-9BC7-A7F8922B09C7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F231D6-1220-AD40-BA53-C2C44F6A438F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43B083-8AEA-E241-8F67-E179BE480C62}"/>
              </a:ext>
            </a:extLst>
          </p:cNvPr>
          <p:cNvGrpSpPr/>
          <p:nvPr userDrawn="1"/>
        </p:nvGrpSpPr>
        <p:grpSpPr>
          <a:xfrm>
            <a:off x="7653804" y="281377"/>
            <a:ext cx="3909886" cy="3912806"/>
            <a:chOff x="2741978" y="7491376"/>
            <a:chExt cx="3174253" cy="317662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3910C96-CA7A-734D-97DE-8DC75ED1C4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CF4501-E830-9348-BC46-A8ECB67921DC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7845C5-6DEE-BD49-A1F6-1DA8BD6C6EDF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B4787A-FA6E-1546-8BCF-11701BB8190D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E2C7D1-21ED-6041-A300-7180628F87BF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F86736-9EE8-7D47-BD2D-DCE15CD6195B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9851C6E-E0DD-E94F-81A6-E2375161ACE8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534FDF-0531-FA42-B320-0882DFE1F729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2CB089-BADE-4941-B44F-8CD230AFF6E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60123B-026C-F144-90FF-E0EC088F210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6D849C-9438-0849-A07C-A88784A0B12C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701468-92D4-9D45-8B66-F3B7D390DC75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F2DF18-8854-FB47-8DEF-58ED05237574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0E50D7A-23E2-FF4C-95FB-582AF5533ADC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2F3C3D-06E2-D24A-8D85-3099E3BEE589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5799D0-F504-F440-9051-1CABCD40A88F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64862C-1C88-4C45-BCD7-B8699D9B16A1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091DFA7-D33F-384D-890B-E45B1D1CB733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35E1BA9-B5A1-8644-B04F-EA5D6D339890}"/>
              </a:ext>
            </a:extLst>
          </p:cNvPr>
          <p:cNvGrpSpPr/>
          <p:nvPr userDrawn="1"/>
        </p:nvGrpSpPr>
        <p:grpSpPr>
          <a:xfrm>
            <a:off x="1707816" y="3006256"/>
            <a:ext cx="3517848" cy="3520475"/>
            <a:chOff x="2741978" y="7491376"/>
            <a:chExt cx="3174253" cy="317662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7A039DE-E379-A948-83DC-571CA36238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7ECFABA-CFC8-BF43-9445-41285A98545E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C52C104-6F06-8D4F-8E3D-189B2469A116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D2FB702-01E8-BD49-BED5-3F343A3D92B9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93D3E3-EC3D-3B46-A117-08D8FECDD1ED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D3FC2D8-AF87-7F43-B2C5-8C6C0041C8DE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88F81C5-964E-4D4D-B4BB-B9AC85C9F1C8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DBD66E5-B0F4-D444-A7F7-280B767C7464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B884239-87C4-2E43-A713-EA1735C753E8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F557A8B-9127-E649-8565-67BBD5815DEB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84591A1-08EE-3243-A508-0696E739078A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36B16D5-8B0F-E64F-8118-D741C14D9C03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C4ED450-F44B-F540-98F1-0E483DDD65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DB21E01-D08D-B048-8FBF-514D5B96B259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46992BF-9234-5949-9744-5B4776D585B4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4419D38-45D9-3140-B7C7-4174DB467A4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03E5AE9-A1C6-2F47-8F60-1B59101EA2C9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72FD0A9-7F28-8E4B-9876-4C775F8B1B1C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059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ECFF0C-B813-AA4B-AD0C-09D4BD722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1747" y="3539189"/>
            <a:ext cx="1251964" cy="1015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7FA585-1270-0249-9812-459498898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9048" y="3698849"/>
            <a:ext cx="1021382" cy="833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F116CA-C10A-D24F-8389-1A9AF620F4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30546" y="5103891"/>
            <a:ext cx="1068140" cy="9859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53C0237-48D4-4843-8549-72B8A42412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94749" y="5104213"/>
            <a:ext cx="1109980" cy="10595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C8F149D-8881-DB40-B072-08A1DA2F6A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43671" y="5147995"/>
            <a:ext cx="1015744" cy="10157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B59218A-F7FA-6044-B0D4-48524E76A2D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932286" y="2116624"/>
            <a:ext cx="864660" cy="8337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70D832C-208E-D048-91C9-E0DD0ABFDE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12101" y="2119685"/>
            <a:ext cx="858731" cy="103763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7B6D37C-793F-5E4A-A394-59DE49B92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44288" y="3619887"/>
            <a:ext cx="738877" cy="89281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B6B5C7C-3681-0643-9C2F-285011320C7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05861" y="590335"/>
            <a:ext cx="677304" cy="89281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C8E0D9-60F1-BE42-98F8-B3005886CE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24220" y="2195392"/>
            <a:ext cx="923597" cy="8928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13D2B06-A76A-4F4C-B966-F8764C935A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56733" y="3662123"/>
            <a:ext cx="431012" cy="89281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792C3F7-6D64-214E-9E0F-2EC8E7782B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95081" y="575064"/>
            <a:ext cx="1164334" cy="9702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5BA9C1C-6004-AC43-88F2-31B0846504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36558" y="2178248"/>
            <a:ext cx="945949" cy="9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55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!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CAF0160-CDE3-4A41-9400-EDFC27148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572044"/>
            <a:ext cx="10687050" cy="218830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88E3D86-03CD-7B47-951D-1CE3085DB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57" y="3051809"/>
            <a:ext cx="4049220" cy="347218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B241C29-A7C6-5448-B6C1-03AB38634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3" y="4097656"/>
            <a:ext cx="5543550" cy="12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Letter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E50F683-510A-7D44-A06E-DD74FBE8809D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006F574-E069-8B43-9DE9-3675920E4A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70BA1C-347B-8A4F-9C94-3EBA82DEF970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43D647-34CC-4443-98C4-5297824F64EC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7A166B-A6E3-B14A-954D-FEC854BB797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CF3449-9572-724D-ADE0-EF1701073550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C9508B-F943-B842-8319-A01F81A1143D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4128A5-04F1-E040-95BA-0E9345F258AB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EFD3F6-A541-9042-A418-2BD8B6385E7A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66AE72-ADDA-FF42-A77E-5AB1BF995D6B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E4BDFAD-80AE-9142-919D-60FCD4CE466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A4097BA-9B6D-C04C-9CF4-B8CCB92E22D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BA35916-3DCD-494F-B139-D5B075E4F576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CE1F10-F868-FC4A-9AB0-E41D7BA780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65D5F5D-2238-B34B-AC53-F8F7EC843643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C82D439-5168-F448-8570-955CDD8967A6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CAE323-D74E-BB4A-85FF-4B3C32C1EFEB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3B91962-70AB-1349-806E-4048233E427B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A5B6566-DDC7-1545-94BA-33DFB4F1A362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284377"/>
            <a:ext cx="10284000" cy="825443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FF0F5-D5F2-9E4D-854C-1D594B748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415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284" y="295708"/>
            <a:ext cx="10284000" cy="849281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AD35AB-13A6-A044-97F4-363AAE7AF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85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sts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686CB00-8154-3347-AF85-2DFBC06D2A70}"/>
              </a:ext>
            </a:extLst>
          </p:cNvPr>
          <p:cNvGrpSpPr/>
          <p:nvPr userDrawn="1"/>
        </p:nvGrpSpPr>
        <p:grpSpPr>
          <a:xfrm>
            <a:off x="7635292" y="-1295935"/>
            <a:ext cx="5719814" cy="5724086"/>
            <a:chOff x="2741978" y="7491376"/>
            <a:chExt cx="3174253" cy="317662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80B013A-CB01-144C-8386-77F0D6885A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E1486F4-6239-964E-948B-8A72E69EA70B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B0BCDB-E8A9-8D45-A127-16190530E659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FE574F6-B2E7-F544-8357-848FCCCC317D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0AC89B0-BC4F-9D4C-9EBA-963C304DE946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DC4350B-CB5B-1E45-A0AD-B0B36125BFEA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CBD546F-D96E-6A4D-8294-C1B9361DD6E7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DA547BE-0CE7-294E-A32E-162E06B17BA7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4A7B1E-96EE-AC41-8762-1E31C37C31C4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1E7AF35-FB4E-014A-8660-70382C2D0D84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1BA1C2D-F3BD-BF48-8815-4446CD46B624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CA2CA7D-EEC7-8A43-8149-306C4D701E59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26E032-E465-B145-B4C6-9A6A50CF1B83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40EF43-DD8E-9B4D-95DA-733234C84345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3686C5E-9057-F245-BC37-519872F39F78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7B5439-3636-CC4F-8565-E6550FAD8905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FA3059E-4706-214B-AAD5-1F6A46979CBA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37E48E3-0DD4-C04F-A593-0C735E426D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6DA3A5-A2DF-2149-9794-5B23479B8C07}"/>
              </a:ext>
            </a:extLst>
          </p:cNvPr>
          <p:cNvGrpSpPr/>
          <p:nvPr userDrawn="1"/>
        </p:nvGrpSpPr>
        <p:grpSpPr>
          <a:xfrm>
            <a:off x="0" y="5107986"/>
            <a:ext cx="3497415" cy="3500027"/>
            <a:chOff x="2741978" y="7491376"/>
            <a:chExt cx="3174253" cy="317662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BC52EAF-E96D-8044-9F4A-94FD12FE5A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E29321-E294-F340-AF95-6E233099B75D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9911B49-08CB-4A45-9EA4-D51D5C4AA886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2D32287-913D-0D4E-8D4A-999F3A26491C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1A01B6-8904-E240-B5DE-614AC1C3D9C3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F7531F-ED0F-AB49-8F10-C584C0312ED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40CF88-6A98-B146-B8D7-79946119AD49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637556-F399-944A-BBC8-E39F548657B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EDAFCA-7C2F-4A47-A0D0-8A0658765A8E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47D786-F3BE-DB45-B36A-AB6B0F55EB0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A0CEFF-81C8-B647-AC6D-92A595CD227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AB211F-F60F-C342-AF65-451E812F292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31CA9F-DAFA-1245-AFB1-8C3739CDB1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AFEC992-70E0-DC4C-8F49-02C87192C6C5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AC8027-7861-F84C-9120-5024F800B52B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8AEBEF-FFFE-B446-B069-42E1F2F29C60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7D976C-69E1-D946-B07F-C815860DE323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F7F585-3D22-E04F-97DB-C8835E2B2641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73C61B-3186-2D49-9FB3-5794FD7E05BA}"/>
              </a:ext>
            </a:extLst>
          </p:cNvPr>
          <p:cNvGrpSpPr/>
          <p:nvPr userDrawn="1"/>
        </p:nvGrpSpPr>
        <p:grpSpPr>
          <a:xfrm>
            <a:off x="6945511" y="-1117985"/>
            <a:ext cx="2268030" cy="2269724"/>
            <a:chOff x="2741978" y="7491376"/>
            <a:chExt cx="3174253" cy="317662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26135D9-80D2-8B48-AE3E-1778CADD7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814626-0958-644C-9147-C2F3F3FB5DAE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E74FF25-D739-E942-89CA-DED866E0603C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DD10FF-8F72-6042-8E00-FD17C2B72A5F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031F0F-3767-3546-91E2-7EFF9372C026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DB62F1-39E9-5D4F-B817-48105A5060F8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AA90BB-FF8D-5C4B-9E7F-9A628A548048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2A36AFE-4FC0-1B4E-9A5D-AE025F2DB83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18F3F0-3861-804E-920E-00BE11087666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E8F2B4-BAA7-A042-813E-066B1B7A4FB8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6A62D3-B773-E14F-A1D6-736ADD8FC80C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EE97224-F4EA-5945-AC18-6D51848D67A3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20AA9A-8BAA-2948-AA66-2C38023782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B31A89F-FF98-6343-B6C9-ACAA161F23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C6C0CA-4720-514F-A0F0-370817ECA417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C617946-4705-214C-9A99-C4337D62AC48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206704-B96B-B042-8079-B74EF1B34D78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76EA59-4DA5-074C-848B-FE1DDC4C2704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4FDA6CA-0A5B-2E48-B852-0228A84A3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159276"/>
            <a:ext cx="11074400" cy="22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47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129291"/>
            <a:ext cx="10284000" cy="98052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565C89E-F85C-FF4D-B97C-EB29804D39E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92125" y="1657350"/>
            <a:ext cx="11107738" cy="4756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0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ight's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57C0-97F5-4183-B9AF-ECC01D123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718" y="129292"/>
            <a:ext cx="10105081" cy="917216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Tonight’s Topics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DD314FD-E8EF-4941-8F4E-469D0F2D1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29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385EB7E5-413E-478D-BADC-F8275A60E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35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46660D78-09E1-405E-9C82-696DB4BB44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776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BAF7B4F9-273A-40F3-AA99-581D856AC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2534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750701B5-643F-479C-A32E-02B218C611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7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7A5CD137-C033-40B5-9737-C837C178F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28255-870E-B84E-AC10-827389500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7542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04F5A62-28F8-AD4C-9F84-AF0E863BC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2777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01A5B15-67EB-DE44-B9F5-6C78112D2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8012" y="2134500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BAFE98D-7BCB-EA43-81E8-E84647AA4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7542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8704799-CC5C-7F46-B804-E1355BAD66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2777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9E45937-1C25-D94A-83A0-4470DB7691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8012" y="4930348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0648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 descr="A picture containing dark&#10;&#10;Description automatically generated">
            <a:extLst>
              <a:ext uri="{FF2B5EF4-FFF2-40B4-BE49-F238E27FC236}">
                <a16:creationId xmlns:a16="http://schemas.microsoft.com/office/drawing/2014/main" id="{3424B964-4682-4722-9C70-FB3B4B52D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142933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172AC-5893-DE47-88B7-663DCB9DB576}"/>
              </a:ext>
            </a:extLst>
          </p:cNvPr>
          <p:cNvGrpSpPr/>
          <p:nvPr userDrawn="1"/>
        </p:nvGrpSpPr>
        <p:grpSpPr>
          <a:xfrm>
            <a:off x="464865" y="2110992"/>
            <a:ext cx="5328224" cy="985672"/>
            <a:chOff x="619318" y="1856364"/>
            <a:chExt cx="4163965" cy="77029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DE0768A-87A3-054B-8258-C4BBCA4C910A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5C4DAB7-6FC6-D24C-8BA5-DBC26BB0A70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2ABAFC-C018-8541-B97B-3D738D74B88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559087F-01DE-EA42-BE70-1F7F807A5038}"/>
              </a:ext>
            </a:extLst>
          </p:cNvPr>
          <p:cNvSpPr/>
          <p:nvPr userDrawn="1"/>
        </p:nvSpPr>
        <p:spPr>
          <a:xfrm>
            <a:off x="761083" y="3574214"/>
            <a:ext cx="5032006" cy="9856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10FEC6-DE4A-EB4C-AB2F-A947E93F0B15}"/>
              </a:ext>
            </a:extLst>
          </p:cNvPr>
          <p:cNvSpPr/>
          <p:nvPr userDrawn="1"/>
        </p:nvSpPr>
        <p:spPr>
          <a:xfrm>
            <a:off x="464865" y="3574214"/>
            <a:ext cx="984120" cy="98567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21E0BB-4560-B04D-BC86-D0C022372C98}"/>
              </a:ext>
            </a:extLst>
          </p:cNvPr>
          <p:cNvSpPr/>
          <p:nvPr userDrawn="1"/>
        </p:nvSpPr>
        <p:spPr>
          <a:xfrm>
            <a:off x="630736" y="3740346"/>
            <a:ext cx="652376" cy="653406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FFBD1C-E090-414C-90AD-A65C8F6962E4}"/>
              </a:ext>
            </a:extLst>
          </p:cNvPr>
          <p:cNvGrpSpPr/>
          <p:nvPr userDrawn="1"/>
        </p:nvGrpSpPr>
        <p:grpSpPr>
          <a:xfrm>
            <a:off x="464865" y="5097500"/>
            <a:ext cx="5328224" cy="985672"/>
            <a:chOff x="619318" y="1856364"/>
            <a:chExt cx="4163965" cy="77029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871D2CD-8F9F-9044-A787-E45F9AE0280C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AB1189-BF23-0E40-88BB-B4687B2E3D13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1F599-6F3A-114A-A704-1F0374F8EFC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C6FC5F-400D-514D-BF42-BACA0C5D71DC}"/>
              </a:ext>
            </a:extLst>
          </p:cNvPr>
          <p:cNvGrpSpPr/>
          <p:nvPr userDrawn="1"/>
        </p:nvGrpSpPr>
        <p:grpSpPr>
          <a:xfrm>
            <a:off x="6398911" y="2091925"/>
            <a:ext cx="5328224" cy="985672"/>
            <a:chOff x="619318" y="1856364"/>
            <a:chExt cx="4163965" cy="770295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56F6675-8FDE-7040-A7CC-BB53492046EE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C72E07-6F29-F840-846F-16D5E5BF494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B949CB-63F0-234D-9E3C-95C8175B569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E614E2-E4A3-C54D-8116-209B52EAAF3C}"/>
              </a:ext>
            </a:extLst>
          </p:cNvPr>
          <p:cNvGrpSpPr/>
          <p:nvPr userDrawn="1"/>
        </p:nvGrpSpPr>
        <p:grpSpPr>
          <a:xfrm>
            <a:off x="6398911" y="3555147"/>
            <a:ext cx="5328224" cy="985672"/>
            <a:chOff x="619318" y="1856364"/>
            <a:chExt cx="4163965" cy="77029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DB3C72A-83B4-2B45-B02B-BB168F0A66C0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41F57A-E194-7545-971D-3213C8A6C8F5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9668EA-FD46-9642-8C94-627F68D82AA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03B7F0-B1B9-DC4A-9C12-528E7BC53CBE}"/>
              </a:ext>
            </a:extLst>
          </p:cNvPr>
          <p:cNvGrpSpPr/>
          <p:nvPr userDrawn="1"/>
        </p:nvGrpSpPr>
        <p:grpSpPr>
          <a:xfrm>
            <a:off x="6398911" y="5078433"/>
            <a:ext cx="5328224" cy="985672"/>
            <a:chOff x="619318" y="1856364"/>
            <a:chExt cx="4163965" cy="770295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2EA3B52-4B44-134B-8138-082AC431EB5B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1D672B4-3255-C545-B8BF-1E42817B6A3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C495B60-B7D5-CC45-88AA-37421DF89BE4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055281-A752-7B4F-A086-D899B834E9F2}"/>
              </a:ext>
            </a:extLst>
          </p:cNvPr>
          <p:cNvSpPr txBox="1"/>
          <p:nvPr userDrawn="1"/>
        </p:nvSpPr>
        <p:spPr>
          <a:xfrm>
            <a:off x="3604591" y="-742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0" name="Picture 59" descr="A picture containing flower&#10;&#10;Description automatically generated">
            <a:extLst>
              <a:ext uri="{FF2B5EF4-FFF2-40B4-BE49-F238E27FC236}">
                <a16:creationId xmlns:a16="http://schemas.microsoft.com/office/drawing/2014/main" id="{51334C35-4CB5-474C-94FE-96467991F2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4969921"/>
            <a:ext cx="1170102" cy="877576"/>
          </a:xfrm>
          <a:prstGeom prst="rect">
            <a:avLst/>
          </a:prstGeom>
        </p:spPr>
      </p:pic>
      <p:pic>
        <p:nvPicPr>
          <p:cNvPr id="62" name="Picture 61" descr="A picture containing flower&#10;&#10;Description automatically generated">
            <a:extLst>
              <a:ext uri="{FF2B5EF4-FFF2-40B4-BE49-F238E27FC236}">
                <a16:creationId xmlns:a16="http://schemas.microsoft.com/office/drawing/2014/main" id="{201972DC-085B-5B44-9DF4-C0BA78A3C3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3451141"/>
            <a:ext cx="1170102" cy="877576"/>
          </a:xfrm>
          <a:prstGeom prst="rect">
            <a:avLst/>
          </a:prstGeom>
        </p:spPr>
      </p:pic>
      <p:pic>
        <p:nvPicPr>
          <p:cNvPr id="63" name="Picture 62" descr="A picture containing flower&#10;&#10;Description automatically generated">
            <a:extLst>
              <a:ext uri="{FF2B5EF4-FFF2-40B4-BE49-F238E27FC236}">
                <a16:creationId xmlns:a16="http://schemas.microsoft.com/office/drawing/2014/main" id="{A4E84BE2-7F17-F447-9422-247923BDF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" y="1975845"/>
            <a:ext cx="1170102" cy="877576"/>
          </a:xfrm>
          <a:prstGeom prst="rect">
            <a:avLst/>
          </a:prstGeom>
        </p:spPr>
      </p:pic>
      <p:pic>
        <p:nvPicPr>
          <p:cNvPr id="64" name="Picture 63" descr="A picture containing flower&#10;&#10;Description automatically generated">
            <a:extLst>
              <a:ext uri="{FF2B5EF4-FFF2-40B4-BE49-F238E27FC236}">
                <a16:creationId xmlns:a16="http://schemas.microsoft.com/office/drawing/2014/main" id="{4AC695A2-B82F-514C-8C4B-CA081FF367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4969921"/>
            <a:ext cx="1170102" cy="877576"/>
          </a:xfrm>
          <a:prstGeom prst="rect">
            <a:avLst/>
          </a:prstGeom>
        </p:spPr>
      </p:pic>
      <p:pic>
        <p:nvPicPr>
          <p:cNvPr id="65" name="Picture 64" descr="A picture containing flower&#10;&#10;Description automatically generated">
            <a:extLst>
              <a:ext uri="{FF2B5EF4-FFF2-40B4-BE49-F238E27FC236}">
                <a16:creationId xmlns:a16="http://schemas.microsoft.com/office/drawing/2014/main" id="{ACB0A7C9-0A3A-464F-85EC-34A1B9EA4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3451141"/>
            <a:ext cx="1170102" cy="877576"/>
          </a:xfrm>
          <a:prstGeom prst="rect">
            <a:avLst/>
          </a:prstGeom>
        </p:spPr>
      </p:pic>
      <p:pic>
        <p:nvPicPr>
          <p:cNvPr id="66" name="Picture 65" descr="A picture containing flower&#10;&#10;Description automatically generated">
            <a:extLst>
              <a:ext uri="{FF2B5EF4-FFF2-40B4-BE49-F238E27FC236}">
                <a16:creationId xmlns:a16="http://schemas.microsoft.com/office/drawing/2014/main" id="{F6AA88E6-4013-2641-8267-DF746F40F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8" y="1975845"/>
            <a:ext cx="1170102" cy="8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83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7">
            <a:extLst>
              <a:ext uri="{FF2B5EF4-FFF2-40B4-BE49-F238E27FC236}">
                <a16:creationId xmlns:a16="http://schemas.microsoft.com/office/drawing/2014/main" id="{21198921-2D44-416D-89D9-EFF74E4188AA}"/>
              </a:ext>
            </a:extLst>
          </p:cNvPr>
          <p:cNvSpPr txBox="1"/>
          <p:nvPr userDrawn="1"/>
        </p:nvSpPr>
        <p:spPr>
          <a:xfrm>
            <a:off x="673590" y="8007643"/>
            <a:ext cx="10997219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" sz="1400" b="1" i="0" u="none" strike="noStrike" cap="all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 strengthens students’ network of support.</a:t>
            </a:r>
            <a:r>
              <a:rPr lang="en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Teens are struggling more than ever: 45% of teens say they feel "stressed all the time“ and 17% have seriously considered suicide. When they speak up about their concerns and challenges, they need </a:t>
            </a:r>
            <a:r>
              <a:rPr lang="en" sz="1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MORE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adults who can listen, guide, and support them as they navigate their way to adulthood.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endParaRPr sz="120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339;p17">
            <a:extLst>
              <a:ext uri="{FF2B5EF4-FFF2-40B4-BE49-F238E27FC236}">
                <a16:creationId xmlns:a16="http://schemas.microsoft.com/office/drawing/2014/main" id="{44F827A7-4ED1-A740-84EF-5994C8652869}"/>
              </a:ext>
            </a:extLst>
          </p:cNvPr>
          <p:cNvSpPr/>
          <p:nvPr/>
        </p:nvSpPr>
        <p:spPr>
          <a:xfrm>
            <a:off x="1541875" y="2338970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40;p17">
            <a:extLst>
              <a:ext uri="{FF2B5EF4-FFF2-40B4-BE49-F238E27FC236}">
                <a16:creationId xmlns:a16="http://schemas.microsoft.com/office/drawing/2014/main" id="{DD622C5B-3CCA-BB48-A9CC-ED72E62784FC}"/>
              </a:ext>
            </a:extLst>
          </p:cNvPr>
          <p:cNvSpPr/>
          <p:nvPr/>
        </p:nvSpPr>
        <p:spPr>
          <a:xfrm>
            <a:off x="1541875" y="4226448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1;p17">
            <a:extLst>
              <a:ext uri="{FF2B5EF4-FFF2-40B4-BE49-F238E27FC236}">
                <a16:creationId xmlns:a16="http://schemas.microsoft.com/office/drawing/2014/main" id="{05A54EC1-DDCE-BE47-BF63-096D10388062}"/>
              </a:ext>
            </a:extLst>
          </p:cNvPr>
          <p:cNvSpPr/>
          <p:nvPr/>
        </p:nvSpPr>
        <p:spPr>
          <a:xfrm>
            <a:off x="497352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42;p17">
            <a:extLst>
              <a:ext uri="{FF2B5EF4-FFF2-40B4-BE49-F238E27FC236}">
                <a16:creationId xmlns:a16="http://schemas.microsoft.com/office/drawing/2014/main" id="{4EAD67CF-54CF-8F47-B542-A7FCB390902C}"/>
              </a:ext>
            </a:extLst>
          </p:cNvPr>
          <p:cNvSpPr/>
          <p:nvPr/>
        </p:nvSpPr>
        <p:spPr>
          <a:xfrm>
            <a:off x="497352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3;p17">
            <a:extLst>
              <a:ext uri="{FF2B5EF4-FFF2-40B4-BE49-F238E27FC236}">
                <a16:creationId xmlns:a16="http://schemas.microsoft.com/office/drawing/2014/main" id="{CE5CC3D4-148C-E547-A7F9-26513A0AFA1B}"/>
              </a:ext>
            </a:extLst>
          </p:cNvPr>
          <p:cNvSpPr/>
          <p:nvPr/>
        </p:nvSpPr>
        <p:spPr>
          <a:xfrm>
            <a:off x="4145499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44;p17">
            <a:extLst>
              <a:ext uri="{FF2B5EF4-FFF2-40B4-BE49-F238E27FC236}">
                <a16:creationId xmlns:a16="http://schemas.microsoft.com/office/drawing/2014/main" id="{9A538BC9-67D8-6A40-8DFA-32D456A1F365}"/>
              </a:ext>
            </a:extLst>
          </p:cNvPr>
          <p:cNvSpPr/>
          <p:nvPr/>
        </p:nvSpPr>
        <p:spPr>
          <a:xfrm>
            <a:off x="4145499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5;p17">
            <a:extLst>
              <a:ext uri="{FF2B5EF4-FFF2-40B4-BE49-F238E27FC236}">
                <a16:creationId xmlns:a16="http://schemas.microsoft.com/office/drawing/2014/main" id="{2808CA1A-C66A-8C42-82F1-7A1D0DB90260}"/>
              </a:ext>
            </a:extLst>
          </p:cNvPr>
          <p:cNvSpPr/>
          <p:nvPr/>
        </p:nvSpPr>
        <p:spPr>
          <a:xfrm>
            <a:off x="7793843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46;p17">
            <a:extLst>
              <a:ext uri="{FF2B5EF4-FFF2-40B4-BE49-F238E27FC236}">
                <a16:creationId xmlns:a16="http://schemas.microsoft.com/office/drawing/2014/main" id="{7304F81E-1931-8B4F-9078-A91585951BFD}"/>
              </a:ext>
            </a:extLst>
          </p:cNvPr>
          <p:cNvSpPr/>
          <p:nvPr/>
        </p:nvSpPr>
        <p:spPr>
          <a:xfrm>
            <a:off x="7793843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4;p17">
            <a:extLst>
              <a:ext uri="{FF2B5EF4-FFF2-40B4-BE49-F238E27FC236}">
                <a16:creationId xmlns:a16="http://schemas.microsoft.com/office/drawing/2014/main" id="{C76AD4D1-BBE6-324E-A183-4072ED247E86}"/>
              </a:ext>
            </a:extLst>
          </p:cNvPr>
          <p:cNvSpPr txBox="1"/>
          <p:nvPr userDrawn="1"/>
        </p:nvSpPr>
        <p:spPr>
          <a:xfrm>
            <a:off x="579075" y="189198"/>
            <a:ext cx="1138367" cy="80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i="0" dirty="0">
                <a:solidFill>
                  <a:schemeClr val="accent5"/>
                </a:solidFill>
                <a:latin typeface="American Typewriter Semibold" panose="02090604020004020304" pitchFamily="18" charset="77"/>
                <a:ea typeface="Rockwell"/>
                <a:cs typeface="Rockwell"/>
                <a:sym typeface="Rockwell"/>
              </a:rPr>
              <a:t>%</a:t>
            </a:r>
            <a:endParaRPr sz="6600" b="1" i="0" dirty="0">
              <a:solidFill>
                <a:schemeClr val="accent5"/>
              </a:solidFill>
              <a:latin typeface="American Typewriter Semibold" panose="02090604020004020304" pitchFamily="18" charset="77"/>
              <a:ea typeface="Rockwell"/>
              <a:cs typeface="Rockwell"/>
              <a:sym typeface="Rockwel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A48BA-24B9-2041-8B03-25B5968040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9924" y="327863"/>
            <a:ext cx="8464550" cy="67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76E61-5F0C-F24E-B221-A8E4B479D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7402" y="2325071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2D08555-3BCC-A64F-AE2E-4CFD5C6F4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4202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7C23996-A509-4C47-995B-7E06CD985B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3159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F9C2AE-0FB2-4244-9D70-859A950D0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649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5F1DB337-9C47-ED42-96AF-C664002348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231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0537F284-BB62-B046-8483-BDA63AC79F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031" y="4234443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81C86-B9F1-0240-8F71-3891886E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5876" y="4483417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1D076DBF-EE83-444B-8309-38EFDE375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493" y="4473295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60289BFB-C746-0F4E-8CB0-5F68E0F2A3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8547" y="2595939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D0132E40-6EC3-894A-A9AC-E1DC40BE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7504" y="2585383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D03F24C1-3C13-8540-9CAF-304062BECF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7504" y="4473294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5806998F-ED32-D246-9946-2FF8F3D52C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6376" y="2590731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0FCD438-17E8-074E-AB95-C18BA021D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20278" y="4232275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8FD0F7D5-22E5-4E4F-A273-F6695C26D5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2513" y="2347690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1BABC376-370C-0B40-9CDF-A5BD08D28D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61871" y="2362884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1475E4C9-A740-9542-B3DF-6976FC79F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87780" y="4229493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A5010C25-8D23-3645-B854-2DB9A8A204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288" y="2355309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152F8609-97D6-8E4F-B70C-15B71E29E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2197" y="4221918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115B199-0619-3B4E-BDE4-593328436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7997" y="6284174"/>
            <a:ext cx="7586662" cy="37623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*Participant outcomes from 2019-2020 survey data; 91% response rate</a:t>
            </a:r>
            <a:endParaRPr lang="en-US" sz="105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02229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EA06F2-3A0E-7947-9A24-42485EF02732}"/>
              </a:ext>
            </a:extLst>
          </p:cNvPr>
          <p:cNvCxnSpPr>
            <a:cxnSpLocks/>
          </p:cNvCxnSpPr>
          <p:nvPr userDrawn="1"/>
        </p:nvCxnSpPr>
        <p:spPr>
          <a:xfrm>
            <a:off x="8333138" y="2375776"/>
            <a:ext cx="0" cy="3500027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64EC36F-08F6-F04F-98DB-EAA9ECE3095E}"/>
              </a:ext>
            </a:extLst>
          </p:cNvPr>
          <p:cNvCxnSpPr>
            <a:cxnSpLocks/>
          </p:cNvCxnSpPr>
          <p:nvPr userDrawn="1"/>
        </p:nvCxnSpPr>
        <p:spPr>
          <a:xfrm rot="600000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0024CE4-6505-4F4B-AB00-AC3EBA43D5EF}"/>
              </a:ext>
            </a:extLst>
          </p:cNvPr>
          <p:cNvCxnSpPr>
            <a:cxnSpLocks/>
          </p:cNvCxnSpPr>
          <p:nvPr userDrawn="1"/>
        </p:nvCxnSpPr>
        <p:spPr>
          <a:xfrm rot="1200000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1D1C127-965C-F244-84EC-49C88B9992EF}"/>
              </a:ext>
            </a:extLst>
          </p:cNvPr>
          <p:cNvCxnSpPr>
            <a:cxnSpLocks/>
          </p:cNvCxnSpPr>
          <p:nvPr userDrawn="1"/>
        </p:nvCxnSpPr>
        <p:spPr>
          <a:xfrm rot="18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DFB4DFB-1D63-2D40-9A4F-8C7DF5B64DAB}"/>
              </a:ext>
            </a:extLst>
          </p:cNvPr>
          <p:cNvCxnSpPr>
            <a:cxnSpLocks/>
          </p:cNvCxnSpPr>
          <p:nvPr userDrawn="1"/>
        </p:nvCxnSpPr>
        <p:spPr>
          <a:xfrm rot="3000000">
            <a:off x="8333138" y="2375777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593F789-5384-2E47-93D5-15EDE9B0DEE1}"/>
              </a:ext>
            </a:extLst>
          </p:cNvPr>
          <p:cNvCxnSpPr>
            <a:cxnSpLocks/>
          </p:cNvCxnSpPr>
          <p:nvPr userDrawn="1"/>
        </p:nvCxnSpPr>
        <p:spPr>
          <a:xfrm rot="24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0FA2753-69CE-2B45-A95F-A502C759DF12}"/>
              </a:ext>
            </a:extLst>
          </p:cNvPr>
          <p:cNvCxnSpPr>
            <a:cxnSpLocks/>
          </p:cNvCxnSpPr>
          <p:nvPr userDrawn="1"/>
        </p:nvCxnSpPr>
        <p:spPr>
          <a:xfrm rot="3600000">
            <a:off x="8313810" y="2380244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918FF73-0676-034F-A498-54D0DAAC1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682951" y="3432748"/>
            <a:ext cx="3497919" cy="127313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D5E285-0F53-CB44-9019-E0BD4F910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604653" y="3780282"/>
            <a:ext cx="3586465" cy="632392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ACE84FD-17D4-D84F-9A99-1132ACE828F5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8340175" y="2375778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8E5C1C-6BB6-E142-B53A-51626E00E202}"/>
              </a:ext>
            </a:extLst>
          </p:cNvPr>
          <p:cNvCxnSpPr>
            <a:cxnSpLocks/>
          </p:cNvCxnSpPr>
          <p:nvPr userDrawn="1"/>
        </p:nvCxnSpPr>
        <p:spPr>
          <a:xfrm rot="21000000" flipV="1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B8B8B1F-1B9E-CB44-9BCF-A4740C75679F}"/>
              </a:ext>
            </a:extLst>
          </p:cNvPr>
          <p:cNvCxnSpPr>
            <a:cxnSpLocks/>
          </p:cNvCxnSpPr>
          <p:nvPr userDrawn="1"/>
        </p:nvCxnSpPr>
        <p:spPr>
          <a:xfrm rot="20400000" flipV="1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2B7D5F9-061E-DB48-ABF7-45DC00427B1B}"/>
              </a:ext>
            </a:extLst>
          </p:cNvPr>
          <p:cNvCxnSpPr>
            <a:cxnSpLocks/>
          </p:cNvCxnSpPr>
          <p:nvPr userDrawn="1"/>
        </p:nvCxnSpPr>
        <p:spPr>
          <a:xfrm rot="198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6878CF4-FE4F-0046-9E2E-F383D998AEB4}"/>
              </a:ext>
            </a:extLst>
          </p:cNvPr>
          <p:cNvCxnSpPr>
            <a:cxnSpLocks/>
          </p:cNvCxnSpPr>
          <p:nvPr userDrawn="1"/>
        </p:nvCxnSpPr>
        <p:spPr>
          <a:xfrm rot="18600000" flipV="1">
            <a:off x="8333138" y="2380241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036570B-3039-C846-941A-2B8A2AF7683B}"/>
              </a:ext>
            </a:extLst>
          </p:cNvPr>
          <p:cNvCxnSpPr>
            <a:cxnSpLocks/>
          </p:cNvCxnSpPr>
          <p:nvPr userDrawn="1"/>
        </p:nvCxnSpPr>
        <p:spPr>
          <a:xfrm rot="192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CC0DBAF-B438-5142-93BE-D93F2C6A63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810803" y="3243541"/>
            <a:ext cx="3312477" cy="191245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3E50CB8-832F-C241-A9E9-6AEA93E7CED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82951" y="3518719"/>
            <a:ext cx="3493009" cy="1271351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8BC4370-9A7B-7944-AFCF-A8913D6DA1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04652" y="3809932"/>
            <a:ext cx="3576730" cy="630674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866230" y="19413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How </a:t>
            </a:r>
            <a:r>
              <a:rPr lang="en-US" sz="4800" dirty="0" err="1"/>
              <a:t>SpeakUp</a:t>
            </a:r>
            <a:r>
              <a:rPr lang="en-US" sz="4800" dirty="0"/>
              <a:t>! Works</a:t>
            </a:r>
          </a:p>
        </p:txBody>
      </p:sp>
      <p:sp>
        <p:nvSpPr>
          <p:cNvPr id="76" name="Google Shape;257;p16">
            <a:extLst>
              <a:ext uri="{FF2B5EF4-FFF2-40B4-BE49-F238E27FC236}">
                <a16:creationId xmlns:a16="http://schemas.microsoft.com/office/drawing/2014/main" id="{0F87D932-94F4-4243-BFA3-159DAA558C48}"/>
              </a:ext>
            </a:extLst>
          </p:cNvPr>
          <p:cNvSpPr txBox="1"/>
          <p:nvPr userDrawn="1"/>
        </p:nvSpPr>
        <p:spPr>
          <a:xfrm>
            <a:off x="151486" y="2727791"/>
            <a:ext cx="2010579" cy="244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PARTNERSHIP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&amp; PLANNING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helps schools assess their readiness to partner. Then, the school leads a collaborative planning process to maximize schoolwide engagement</a:t>
            </a:r>
            <a:r>
              <a:rPr lang="en" sz="14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14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7" name="Google Shape;258;p16">
            <a:extLst>
              <a:ext uri="{FF2B5EF4-FFF2-40B4-BE49-F238E27FC236}">
                <a16:creationId xmlns:a16="http://schemas.microsoft.com/office/drawing/2014/main" id="{285E7AD2-1AE5-4041-9773-846DD6293F52}"/>
              </a:ext>
            </a:extLst>
          </p:cNvPr>
          <p:cNvSpPr txBox="1"/>
          <p:nvPr userDrawn="1"/>
        </p:nvSpPr>
        <p:spPr>
          <a:xfrm>
            <a:off x="2240727" y="2665222"/>
            <a:ext cx="2308359" cy="260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PROFESSIONAL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DEVELOPMENT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adults learn to facilitate tough conversations. They gain the skills and confidence to create supportive relationships, inclusive classrooms and bridge students to support.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8" name="Google Shape;259;p16">
            <a:extLst>
              <a:ext uri="{FF2B5EF4-FFF2-40B4-BE49-F238E27FC236}">
                <a16:creationId xmlns:a16="http://schemas.microsoft.com/office/drawing/2014/main" id="{0DD79C98-B079-2E4B-B9E2-2D7844851959}"/>
              </a:ext>
            </a:extLst>
          </p:cNvPr>
          <p:cNvSpPr txBox="1"/>
          <p:nvPr userDrawn="1"/>
        </p:nvSpPr>
        <p:spPr>
          <a:xfrm>
            <a:off x="4622845" y="2684810"/>
            <a:ext cx="2185983" cy="293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STUDENT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LEADERSHIP TEAM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 large group of students prepares to lead their schoolwide event and selects topics for breakout sessions. Students build leadership skills and create positive relationships with adults.</a:t>
            </a: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9" name="Google Shape;260;p16">
            <a:extLst>
              <a:ext uri="{FF2B5EF4-FFF2-40B4-BE49-F238E27FC236}">
                <a16:creationId xmlns:a16="http://schemas.microsoft.com/office/drawing/2014/main" id="{8621C0F8-56DC-0242-BD9D-31AAE80813DB}"/>
              </a:ext>
            </a:extLst>
          </p:cNvPr>
          <p:cNvSpPr txBox="1"/>
          <p:nvPr userDrawn="1"/>
        </p:nvSpPr>
        <p:spPr>
          <a:xfrm>
            <a:off x="6975238" y="2815894"/>
            <a:ext cx="2908433" cy="22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SCHOOLWIDE EVENT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Students, school adults, and parenting adults come together to engage in honest, non-judgmental facilitated breakout conversations about tough topics. This experience prepares them to build supportive relationships and </a:t>
            </a:r>
            <a:r>
              <a:rPr lang="en" sz="1400" i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continue the conversation.</a:t>
            </a:r>
            <a:endParaRPr sz="1400" i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grpSp>
        <p:nvGrpSpPr>
          <p:cNvPr id="80" name="Google Shape;261;p16">
            <a:extLst>
              <a:ext uri="{FF2B5EF4-FFF2-40B4-BE49-F238E27FC236}">
                <a16:creationId xmlns:a16="http://schemas.microsoft.com/office/drawing/2014/main" id="{E69E67CA-935A-9743-B2B5-24755BAE43D2}"/>
              </a:ext>
            </a:extLst>
          </p:cNvPr>
          <p:cNvGrpSpPr/>
          <p:nvPr userDrawn="1"/>
        </p:nvGrpSpPr>
        <p:grpSpPr>
          <a:xfrm>
            <a:off x="2070822" y="3849194"/>
            <a:ext cx="330004" cy="330006"/>
            <a:chOff x="1558150" y="2474250"/>
            <a:chExt cx="195000" cy="195000"/>
          </a:xfrm>
        </p:grpSpPr>
        <p:sp>
          <p:nvSpPr>
            <p:cNvPr id="81" name="Google Shape;262;p16">
              <a:extLst>
                <a:ext uri="{FF2B5EF4-FFF2-40B4-BE49-F238E27FC236}">
                  <a16:creationId xmlns:a16="http://schemas.microsoft.com/office/drawing/2014/main" id="{81F6400A-0A69-B343-B32D-6BCEE18BC1A4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2" name="Google Shape;263;p16">
              <a:extLst>
                <a:ext uri="{FF2B5EF4-FFF2-40B4-BE49-F238E27FC236}">
                  <a16:creationId xmlns:a16="http://schemas.microsoft.com/office/drawing/2014/main" id="{3E2FAE82-DB36-0642-ABC4-7F93C06C0F8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264;p16">
            <a:extLst>
              <a:ext uri="{FF2B5EF4-FFF2-40B4-BE49-F238E27FC236}">
                <a16:creationId xmlns:a16="http://schemas.microsoft.com/office/drawing/2014/main" id="{78BCBE7F-EBCD-1E4C-876D-F7CF1399D021}"/>
              </a:ext>
            </a:extLst>
          </p:cNvPr>
          <p:cNvGrpSpPr/>
          <p:nvPr userDrawn="1"/>
        </p:nvGrpSpPr>
        <p:grpSpPr>
          <a:xfrm>
            <a:off x="4384084" y="3843185"/>
            <a:ext cx="330004" cy="330006"/>
            <a:chOff x="1558150" y="2474250"/>
            <a:chExt cx="195000" cy="195000"/>
          </a:xfrm>
        </p:grpSpPr>
        <p:sp>
          <p:nvSpPr>
            <p:cNvPr id="84" name="Google Shape;265;p16">
              <a:extLst>
                <a:ext uri="{FF2B5EF4-FFF2-40B4-BE49-F238E27FC236}">
                  <a16:creationId xmlns:a16="http://schemas.microsoft.com/office/drawing/2014/main" id="{AA6B7D0A-B67F-BC43-8CB9-AE65C48005FF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5" name="Google Shape;266;p16">
              <a:extLst>
                <a:ext uri="{FF2B5EF4-FFF2-40B4-BE49-F238E27FC236}">
                  <a16:creationId xmlns:a16="http://schemas.microsoft.com/office/drawing/2014/main" id="{809227D0-B646-9842-8E59-D2A67BF42D4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267;p16">
            <a:extLst>
              <a:ext uri="{FF2B5EF4-FFF2-40B4-BE49-F238E27FC236}">
                <a16:creationId xmlns:a16="http://schemas.microsoft.com/office/drawing/2014/main" id="{E841B288-B8F5-7F40-877E-AB35E41C302F}"/>
              </a:ext>
            </a:extLst>
          </p:cNvPr>
          <p:cNvGrpSpPr/>
          <p:nvPr userDrawn="1"/>
        </p:nvGrpSpPr>
        <p:grpSpPr>
          <a:xfrm>
            <a:off x="6726155" y="3843185"/>
            <a:ext cx="330006" cy="330006"/>
            <a:chOff x="1558150" y="2474250"/>
            <a:chExt cx="195000" cy="195000"/>
          </a:xfrm>
        </p:grpSpPr>
        <p:sp>
          <p:nvSpPr>
            <p:cNvPr id="87" name="Google Shape;268;p16">
              <a:extLst>
                <a:ext uri="{FF2B5EF4-FFF2-40B4-BE49-F238E27FC236}">
                  <a16:creationId xmlns:a16="http://schemas.microsoft.com/office/drawing/2014/main" id="{C54CFFB4-CC7C-7345-B09C-038041440B0A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8" name="Google Shape;269;p16">
              <a:extLst>
                <a:ext uri="{FF2B5EF4-FFF2-40B4-BE49-F238E27FC236}">
                  <a16:creationId xmlns:a16="http://schemas.microsoft.com/office/drawing/2014/main" id="{BB18E805-EA11-7345-995F-A3A21C650303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2F9FCE0-7047-E54F-8BE6-F530258DC321}"/>
              </a:ext>
            </a:extLst>
          </p:cNvPr>
          <p:cNvCxnSpPr>
            <a:cxnSpLocks/>
          </p:cNvCxnSpPr>
          <p:nvPr userDrawn="1"/>
        </p:nvCxnSpPr>
        <p:spPr>
          <a:xfrm>
            <a:off x="10064631" y="4114246"/>
            <a:ext cx="2059597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E7F6E91-3CBE-254F-BCF7-0FCB662DF428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3779824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8C320F1-6953-B64B-AAD6-1637161E3C1B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4440116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90877B4-651A-E24C-B648-36BE24834C85}"/>
              </a:ext>
            </a:extLst>
          </p:cNvPr>
          <p:cNvCxnSpPr>
            <a:cxnSpLocks/>
          </p:cNvCxnSpPr>
          <p:nvPr userDrawn="1"/>
        </p:nvCxnSpPr>
        <p:spPr>
          <a:xfrm>
            <a:off x="10161197" y="4790070"/>
            <a:ext cx="1933706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5F397F9-B6B6-014D-9C42-2D583028E59E}"/>
              </a:ext>
            </a:extLst>
          </p:cNvPr>
          <p:cNvCxnSpPr>
            <a:cxnSpLocks/>
          </p:cNvCxnSpPr>
          <p:nvPr userDrawn="1"/>
        </p:nvCxnSpPr>
        <p:spPr>
          <a:xfrm>
            <a:off x="10093955" y="5143869"/>
            <a:ext cx="200094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66DAB05-F435-F94D-B56E-54F0648975BD}"/>
              </a:ext>
            </a:extLst>
          </p:cNvPr>
          <p:cNvCxnSpPr>
            <a:cxnSpLocks/>
          </p:cNvCxnSpPr>
          <p:nvPr userDrawn="1"/>
        </p:nvCxnSpPr>
        <p:spPr>
          <a:xfrm>
            <a:off x="10149620" y="3437763"/>
            <a:ext cx="2012525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270;p16">
            <a:extLst>
              <a:ext uri="{FF2B5EF4-FFF2-40B4-BE49-F238E27FC236}">
                <a16:creationId xmlns:a16="http://schemas.microsoft.com/office/drawing/2014/main" id="{B1574AA3-D99C-5D40-9F74-A523A639BD6B}"/>
              </a:ext>
            </a:extLst>
          </p:cNvPr>
          <p:cNvSpPr txBox="1"/>
          <p:nvPr userDrawn="1"/>
        </p:nvSpPr>
        <p:spPr>
          <a:xfrm>
            <a:off x="9750084" y="2500400"/>
            <a:ext cx="2437582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CONTINUING THE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CONVERSATION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Support &amp; Resources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Event Debriefs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Parenting</a:t>
            </a:r>
            <a:r>
              <a:rPr lang="en" sz="1400" baseline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Adult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Coffees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 Discussions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Classroom &amp; Advisory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Clubs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405953" y="184063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Resources</a:t>
            </a:r>
          </a:p>
        </p:txBody>
      </p:sp>
      <p:sp>
        <p:nvSpPr>
          <p:cNvPr id="45" name="Google Shape;1156;p37">
            <a:extLst>
              <a:ext uri="{FF2B5EF4-FFF2-40B4-BE49-F238E27FC236}">
                <a16:creationId xmlns:a16="http://schemas.microsoft.com/office/drawing/2014/main" id="{DBDEBC23-7192-2C48-B784-5D0DA3BFFCEC}"/>
              </a:ext>
            </a:extLst>
          </p:cNvPr>
          <p:cNvSpPr/>
          <p:nvPr userDrawn="1"/>
        </p:nvSpPr>
        <p:spPr>
          <a:xfrm>
            <a:off x="0" y="6051560"/>
            <a:ext cx="12192000" cy="80053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158;p37">
            <a:extLst>
              <a:ext uri="{FF2B5EF4-FFF2-40B4-BE49-F238E27FC236}">
                <a16:creationId xmlns:a16="http://schemas.microsoft.com/office/drawing/2014/main" id="{B32F005F-1CA4-3640-8E49-2BC8A4A18603}"/>
              </a:ext>
            </a:extLst>
          </p:cNvPr>
          <p:cNvSpPr txBox="1"/>
          <p:nvPr userDrawn="1"/>
        </p:nvSpPr>
        <p:spPr>
          <a:xfrm>
            <a:off x="776938" y="1533647"/>
            <a:ext cx="4972122" cy="443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Alcohol &amp; Drugs</a:t>
            </a:r>
            <a:endParaRPr sz="24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800-662-4357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800-487-4889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Call Center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800-273-8255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TEXT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 741 741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1159;p37">
            <a:extLst>
              <a:ext uri="{FF2B5EF4-FFF2-40B4-BE49-F238E27FC236}">
                <a16:creationId xmlns:a16="http://schemas.microsoft.com/office/drawing/2014/main" id="{76F4105A-FC09-C647-AC6F-99FFEEC7B00F}"/>
              </a:ext>
            </a:extLst>
          </p:cNvPr>
          <p:cNvSpPr txBox="1"/>
          <p:nvPr userDrawn="1"/>
        </p:nvSpPr>
        <p:spPr>
          <a:xfrm>
            <a:off x="6096000" y="1500591"/>
            <a:ext cx="5319062" cy="473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Suicide Prevention Lifeline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Veterans Crisis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FF1C7F"/>
                </a:solidFill>
                <a:latin typeface="Montserrat"/>
                <a:ea typeface="Montserrat"/>
                <a:cs typeface="Montserrat"/>
                <a:sym typeface="Montserrat"/>
              </a:rPr>
              <a:t>LGBTQ Support</a:t>
            </a:r>
            <a:endParaRPr sz="2400" b="1" dirty="0">
              <a:solidFill>
                <a:srgbClr val="FF1C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866-488-7386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1" name="Google Shape;1160;p37">
            <a:extLst>
              <a:ext uri="{FF2B5EF4-FFF2-40B4-BE49-F238E27FC236}">
                <a16:creationId xmlns:a16="http://schemas.microsoft.com/office/drawing/2014/main" id="{1AF2C9E4-7C89-8D40-BD14-C0C02C7B8D32}"/>
              </a:ext>
            </a:extLst>
          </p:cNvPr>
          <p:cNvSpPr txBox="1"/>
          <p:nvPr userDrawn="1"/>
        </p:nvSpPr>
        <p:spPr>
          <a:xfrm>
            <a:off x="111353" y="6226424"/>
            <a:ext cx="11733200" cy="8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For more support, please visit the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! Resource Guide at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n" u="sng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speakup.org</a:t>
            </a:r>
            <a:r>
              <a:rPr lang="en" u="sng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/resources</a:t>
            </a:r>
            <a:endParaRPr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9273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49688" y="23452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Partner Schools</a:t>
            </a:r>
          </a:p>
        </p:txBody>
      </p:sp>
      <p:sp>
        <p:nvSpPr>
          <p:cNvPr id="45" name="Google Shape;494;p20">
            <a:extLst>
              <a:ext uri="{FF2B5EF4-FFF2-40B4-BE49-F238E27FC236}">
                <a16:creationId xmlns:a16="http://schemas.microsoft.com/office/drawing/2014/main" id="{FECE42A8-3BC3-CE43-9061-D0F8295DBDEC}"/>
              </a:ext>
            </a:extLst>
          </p:cNvPr>
          <p:cNvSpPr txBox="1"/>
          <p:nvPr userDrawn="1"/>
        </p:nvSpPr>
        <p:spPr>
          <a:xfrm>
            <a:off x="548395" y="1841760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Academy of Notre Dame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Agnes Irwin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Beverly Hills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Bonner &amp; Prendergast High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Drexel Hill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Episcopal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Friends’ Central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Garnet Valley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Gesu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Gwynedd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Harriton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95;p20">
            <a:extLst>
              <a:ext uri="{FF2B5EF4-FFF2-40B4-BE49-F238E27FC236}">
                <a16:creationId xmlns:a16="http://schemas.microsoft.com/office/drawing/2014/main" id="{ED892457-3850-F344-9BDD-D5C958B367D6}"/>
              </a:ext>
            </a:extLst>
          </p:cNvPr>
          <p:cNvSpPr txBox="1"/>
          <p:nvPr userDrawn="1"/>
        </p:nvSpPr>
        <p:spPr>
          <a:xfrm>
            <a:off x="4145401" y="1785457"/>
            <a:ext cx="4053595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Holy Child School at Rosemont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Hope Partnership for Education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John W Hallahan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Lasalle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 Salle College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Lower Merion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Malvern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Merion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Our Lady of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Roman Catholic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6;p20">
            <a:extLst>
              <a:ext uri="{FF2B5EF4-FFF2-40B4-BE49-F238E27FC236}">
                <a16:creationId xmlns:a16="http://schemas.microsoft.com/office/drawing/2014/main" id="{A02A3C67-6C2B-5041-A084-BA76B891FDF8}"/>
              </a:ext>
            </a:extLst>
          </p:cNvPr>
          <p:cNvSpPr txBox="1"/>
          <p:nvPr userDrawn="1"/>
        </p:nvSpPr>
        <p:spPr>
          <a:xfrm>
            <a:off x="8198996" y="1785457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Middle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Upper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SS. Colman-John Neumann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Augustine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Joseph’s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Katharine of Siena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The Haverford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Upper Darby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Villa Maria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50871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wide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22795" y="233420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Schoolwide Impact</a:t>
            </a:r>
          </a:p>
        </p:txBody>
      </p:sp>
      <p:sp>
        <p:nvSpPr>
          <p:cNvPr id="14" name="Google Shape;394;p18">
            <a:extLst>
              <a:ext uri="{FF2B5EF4-FFF2-40B4-BE49-F238E27FC236}">
                <a16:creationId xmlns:a16="http://schemas.microsoft.com/office/drawing/2014/main" id="{08B247CB-E01E-5E47-A986-2AE75271A83A}"/>
              </a:ext>
            </a:extLst>
          </p:cNvPr>
          <p:cNvSpPr txBox="1">
            <a:spLocks/>
          </p:cNvSpPr>
          <p:nvPr userDrawn="1"/>
        </p:nvSpPr>
        <p:spPr>
          <a:xfrm>
            <a:off x="4211223" y="1872319"/>
            <a:ext cx="3769554" cy="31017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6525" indent="0" algn="ctr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PARENTING ADULTS</a:t>
            </a:r>
          </a:p>
          <a:p>
            <a:pPr marL="457200" indent="-320675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Gain INSIGHT and an appreciation for their teens’ perspectives and challenges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Discover other families struggle too and learn from their experiences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Practice skills that help them listen to and support their teen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See their schools as partners in helping their teens THRIVE</a:t>
            </a:r>
          </a:p>
          <a:p>
            <a:pPr marL="4318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" name="Google Shape;395;p18">
            <a:extLst>
              <a:ext uri="{FF2B5EF4-FFF2-40B4-BE49-F238E27FC236}">
                <a16:creationId xmlns:a16="http://schemas.microsoft.com/office/drawing/2014/main" id="{EEEE6046-E034-F448-BAB0-EFFC92354142}"/>
              </a:ext>
            </a:extLst>
          </p:cNvPr>
          <p:cNvSpPr txBox="1">
            <a:spLocks/>
          </p:cNvSpPr>
          <p:nvPr userDrawn="1"/>
        </p:nvSpPr>
        <p:spPr>
          <a:xfrm>
            <a:off x="8435663" y="2016335"/>
            <a:ext cx="3620632" cy="35004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tx2"/>
                </a:solidFill>
                <a:latin typeface="Rockwell"/>
                <a:ea typeface="Rockwell"/>
                <a:cs typeface="Rockwell"/>
                <a:sym typeface="Rockwell"/>
              </a:rPr>
              <a:t>SCHOOLS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Give school adults valuable skills for communicating and building relationships with their students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Engage parenting adults and strengthen the school COMMUNITY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Identify students and families that need more support and connect them to it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Change the culture of communication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3F88E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" name="Google Shape;396;p18">
            <a:extLst>
              <a:ext uri="{FF2B5EF4-FFF2-40B4-BE49-F238E27FC236}">
                <a16:creationId xmlns:a16="http://schemas.microsoft.com/office/drawing/2014/main" id="{F23FF613-E62F-B849-B7BB-21B5C4884C40}"/>
              </a:ext>
            </a:extLst>
          </p:cNvPr>
          <p:cNvSpPr txBox="1">
            <a:spLocks/>
          </p:cNvSpPr>
          <p:nvPr userDrawn="1"/>
        </p:nvSpPr>
        <p:spPr>
          <a:xfrm>
            <a:off x="174152" y="1721127"/>
            <a:ext cx="4074464" cy="3191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STUDENTS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Become more self-aware, empathetic and comfortable speaking openly 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Strengthen relationships with peers and adults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Learn they are never alone and others struggle too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Get connected to the help they need EARLIER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Build lifelong social and emotional leadership, communication and help-seeking skills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37E65C-5BB7-D246-9EA3-31B87404FC7F}"/>
              </a:ext>
            </a:extLst>
          </p:cNvPr>
          <p:cNvSpPr txBox="1"/>
          <p:nvPr userDrawn="1"/>
        </p:nvSpPr>
        <p:spPr>
          <a:xfrm>
            <a:off x="668157" y="5302372"/>
            <a:ext cx="3359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It helped me open up more than I ever have before and made me feel closer to my teachers. 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— Student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482CDF-4B4B-0C4F-B003-58CDFB96D039}"/>
              </a:ext>
            </a:extLst>
          </p:cNvPr>
          <p:cNvSpPr txBox="1"/>
          <p:nvPr userDrawn="1"/>
        </p:nvSpPr>
        <p:spPr>
          <a:xfrm>
            <a:off x="4741657" y="5317836"/>
            <a:ext cx="3365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Gaining insights from teens who are not my own children was invaluable. They were insightful, thoughtful + articulate.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bg2"/>
                </a:solidFill>
                <a:latin typeface="+mj-lt"/>
              </a:rPr>
              <a:t>— Parent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24701-834E-314E-9BBC-9E6228ADC721}"/>
              </a:ext>
            </a:extLst>
          </p:cNvPr>
          <p:cNvSpPr txBox="1"/>
          <p:nvPr userDrawn="1"/>
        </p:nvSpPr>
        <p:spPr>
          <a:xfrm>
            <a:off x="8621958" y="5317836"/>
            <a:ext cx="3202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In my 30 years of education, the word that comes to mind when I think of </a:t>
            </a:r>
            <a:r>
              <a:rPr lang="en-US" sz="1400" b="1" dirty="0" err="1">
                <a:solidFill>
                  <a:schemeClr val="tx2"/>
                </a:solidFill>
                <a:latin typeface="+mj-lt"/>
              </a:rPr>
              <a:t>SpeakUp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! is ‘POWERFUL.’ 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2"/>
                </a:solidFill>
                <a:latin typeface="+mj-lt"/>
              </a:rPr>
              <a:t>— Teacher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05FBA3-6221-4045-B3F3-A49B19371C1F}"/>
              </a:ext>
            </a:extLst>
          </p:cNvPr>
          <p:cNvGrpSpPr/>
          <p:nvPr userDrawn="1"/>
        </p:nvGrpSpPr>
        <p:grpSpPr>
          <a:xfrm>
            <a:off x="435912" y="5302370"/>
            <a:ext cx="297224" cy="168082"/>
            <a:chOff x="435912" y="5302370"/>
            <a:chExt cx="297224" cy="16808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6EE065-20E8-C149-B220-A19B22D44779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215E7D9-0475-FC4B-BA98-A401909724C3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5">
                <a:extLst>
                  <a:ext uri="{FF2B5EF4-FFF2-40B4-BE49-F238E27FC236}">
                    <a16:creationId xmlns:a16="http://schemas.microsoft.com/office/drawing/2014/main" id="{79A6AC3F-F54B-6448-929B-43A55375970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FB66DF-5B13-0C47-99FC-DF6818AB513D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B87AD00-8A69-7B4A-80BC-291E8D3C88B2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entagon 5">
                <a:extLst>
                  <a:ext uri="{FF2B5EF4-FFF2-40B4-BE49-F238E27FC236}">
                    <a16:creationId xmlns:a16="http://schemas.microsoft.com/office/drawing/2014/main" id="{3E7D1440-4545-4B46-ADB4-A13C89B8F25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7E2008-ADDB-6649-B6B9-1E8F4581D510}"/>
              </a:ext>
            </a:extLst>
          </p:cNvPr>
          <p:cNvGrpSpPr/>
          <p:nvPr userDrawn="1"/>
        </p:nvGrpSpPr>
        <p:grpSpPr>
          <a:xfrm flipH="1" flipV="1">
            <a:off x="2729196" y="5779423"/>
            <a:ext cx="297224" cy="168082"/>
            <a:chOff x="435912" y="5302370"/>
            <a:chExt cx="297224" cy="16808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9AF7C0B-FE39-354B-AA3E-BF305E72D696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E0CC97-6203-3C4D-A768-8F97DF189D71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entagon 5">
                <a:extLst>
                  <a:ext uri="{FF2B5EF4-FFF2-40B4-BE49-F238E27FC236}">
                    <a16:creationId xmlns:a16="http://schemas.microsoft.com/office/drawing/2014/main" id="{BA6247F2-445F-1140-BB4F-6A368D35D657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8A21AC1-CFA1-4641-8ADB-AEBDEA79CCE1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3C94C80-34EA-3B40-8130-3E70D585DD5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entagon 5">
                <a:extLst>
                  <a:ext uri="{FF2B5EF4-FFF2-40B4-BE49-F238E27FC236}">
                    <a16:creationId xmlns:a16="http://schemas.microsoft.com/office/drawing/2014/main" id="{38E30B29-8084-7246-8C6F-0464709EF71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F9C277-E482-194D-BF20-F7ACB7533C09}"/>
              </a:ext>
            </a:extLst>
          </p:cNvPr>
          <p:cNvGrpSpPr/>
          <p:nvPr userDrawn="1"/>
        </p:nvGrpSpPr>
        <p:grpSpPr>
          <a:xfrm>
            <a:off x="4522407" y="5301602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EB327C-39E3-DE43-A6F2-6FDF9BA51EB7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54D19DF-02B7-1C43-BE70-A6D3C758D26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3" name="Pentagon 5">
                <a:extLst>
                  <a:ext uri="{FF2B5EF4-FFF2-40B4-BE49-F238E27FC236}">
                    <a16:creationId xmlns:a16="http://schemas.microsoft.com/office/drawing/2014/main" id="{C219449E-F100-9B40-BCBF-E306D1E0E155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1E868E-E0A9-E744-8390-85104F7DC587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51D6AA3-7A1A-0246-80EF-E0407ED5086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1" name="Pentagon 5">
                <a:extLst>
                  <a:ext uri="{FF2B5EF4-FFF2-40B4-BE49-F238E27FC236}">
                    <a16:creationId xmlns:a16="http://schemas.microsoft.com/office/drawing/2014/main" id="{C210BAAB-3CA6-8545-8FA9-409F23A1A1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BE353B-D938-E14C-AC43-91AA15DAAF02}"/>
              </a:ext>
            </a:extLst>
          </p:cNvPr>
          <p:cNvGrpSpPr/>
          <p:nvPr userDrawn="1"/>
        </p:nvGrpSpPr>
        <p:grpSpPr>
          <a:xfrm flipH="1" flipV="1">
            <a:off x="5818486" y="5994064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00EF85-D7B2-7E41-8AC5-EFA8CE3B34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D4C8DDA-33E0-3D4B-A62F-FE8C69115596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Pentagon 5">
                <a:extLst>
                  <a:ext uri="{FF2B5EF4-FFF2-40B4-BE49-F238E27FC236}">
                    <a16:creationId xmlns:a16="http://schemas.microsoft.com/office/drawing/2014/main" id="{D2915F6C-6D83-B94D-8732-1561AAB8F918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E676BB-F8D1-A846-A69E-1294BDAAFD2B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1AB604E-E651-9A4A-8087-7A592E8A487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Pentagon 5">
                <a:extLst>
                  <a:ext uri="{FF2B5EF4-FFF2-40B4-BE49-F238E27FC236}">
                    <a16:creationId xmlns:a16="http://schemas.microsoft.com/office/drawing/2014/main" id="{84B2E804-6BCC-8644-8EDC-E9A2F7246CEA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F4CFD5-9BDE-3F47-9D2F-D3E897116DD1}"/>
              </a:ext>
            </a:extLst>
          </p:cNvPr>
          <p:cNvGrpSpPr/>
          <p:nvPr userDrawn="1"/>
        </p:nvGrpSpPr>
        <p:grpSpPr>
          <a:xfrm>
            <a:off x="8402709" y="5317068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884B73C-FC7E-1042-A2FA-7BCCBD1B85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D8F74BF-1304-A14E-B716-5222509A537F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Pentagon 5">
                <a:extLst>
                  <a:ext uri="{FF2B5EF4-FFF2-40B4-BE49-F238E27FC236}">
                    <a16:creationId xmlns:a16="http://schemas.microsoft.com/office/drawing/2014/main" id="{FB542896-DCE7-BB46-9D36-0408A5839710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FA1F9C6-0A87-F44A-86EB-F502B179EACC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955B40F-1BF6-B248-8CEE-15A7E5865559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entagon 5">
                <a:extLst>
                  <a:ext uri="{FF2B5EF4-FFF2-40B4-BE49-F238E27FC236}">
                    <a16:creationId xmlns:a16="http://schemas.microsoft.com/office/drawing/2014/main" id="{83DBEDD9-D768-EA43-BDE5-17512310AE8B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78EE6E-1D95-7544-963D-318E997AEBDF}"/>
              </a:ext>
            </a:extLst>
          </p:cNvPr>
          <p:cNvGrpSpPr/>
          <p:nvPr userDrawn="1"/>
        </p:nvGrpSpPr>
        <p:grpSpPr>
          <a:xfrm flipH="1" flipV="1">
            <a:off x="11755208" y="5749995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91FAB80-677B-E444-BFC3-0C4968CE7E80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B05004E-2F56-D34B-88C9-7D208966591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Pentagon 5">
                <a:extLst>
                  <a:ext uri="{FF2B5EF4-FFF2-40B4-BE49-F238E27FC236}">
                    <a16:creationId xmlns:a16="http://schemas.microsoft.com/office/drawing/2014/main" id="{10A687E8-0B2B-E843-9256-B1CEFC9D5D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DEB448B-6962-444E-B09C-02A66E8F8BB0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406A7A3-5797-8346-A84A-9CDB531E2F9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entagon 5">
                <a:extLst>
                  <a:ext uri="{FF2B5EF4-FFF2-40B4-BE49-F238E27FC236}">
                    <a16:creationId xmlns:a16="http://schemas.microsoft.com/office/drawing/2014/main" id="{A5BBDC0C-4E55-AA42-9449-20D05779F651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623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284" y="295708"/>
            <a:ext cx="10284000" cy="849281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AD35AB-13A6-A044-97F4-363AAE7AF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Letter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E50F683-510A-7D44-A06E-DD74FBE8809D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006F574-E069-8B43-9DE9-3675920E4A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70BA1C-347B-8A4F-9C94-3EBA82DEF970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43D647-34CC-4443-98C4-5297824F64EC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7A166B-A6E3-B14A-954D-FEC854BB797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CF3449-9572-724D-ADE0-EF1701073550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C9508B-F943-B842-8319-A01F81A1143D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4128A5-04F1-E040-95BA-0E9345F258AB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EFD3F6-A541-9042-A418-2BD8B6385E7A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66AE72-ADDA-FF42-A77E-5AB1BF995D6B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E4BDFAD-80AE-9142-919D-60FCD4CE466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A4097BA-9B6D-C04C-9CF4-B8CCB92E22D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BA35916-3DCD-494F-B139-D5B075E4F576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CE1F10-F868-FC4A-9AB0-E41D7BA780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65D5F5D-2238-B34B-AC53-F8F7EC843643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C82D439-5168-F448-8570-955CDD8967A6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CAE323-D74E-BB4A-85FF-4B3C32C1EFEB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3B91962-70AB-1349-806E-4048233E427B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A5B6566-DDC7-1545-94BA-33DFB4F1A362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284377"/>
            <a:ext cx="10284000" cy="825443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FF0F5-D5F2-9E4D-854C-1D594B748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1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129291"/>
            <a:ext cx="10284000" cy="98052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565C89E-F85C-FF4D-B97C-EB29804D39E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92125" y="1657350"/>
            <a:ext cx="11107738" cy="4756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7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ight's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57C0-97F5-4183-B9AF-ECC01D123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718" y="129292"/>
            <a:ext cx="10105081" cy="917216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Tonight’s Topics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DD314FD-E8EF-4941-8F4E-469D0F2D1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29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385EB7E5-413E-478D-BADC-F8275A60E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35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46660D78-09E1-405E-9C82-696DB4BB44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776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BAF7B4F9-273A-40F3-AA99-581D856AC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2534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750701B5-643F-479C-A32E-02B218C611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7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7A5CD137-C033-40B5-9737-C837C178F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28255-870E-B84E-AC10-827389500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7542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04F5A62-28F8-AD4C-9F84-AF0E863BC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2777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01A5B15-67EB-DE44-B9F5-6C78112D2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8012" y="2134500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BAFE98D-7BCB-EA43-81E8-E84647AA4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7542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8704799-CC5C-7F46-B804-E1355BAD66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2777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9E45937-1C25-D94A-83A0-4470DB7691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8012" y="4930348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5493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 descr="A picture containing dark&#10;&#10;Description automatically generated">
            <a:extLst>
              <a:ext uri="{FF2B5EF4-FFF2-40B4-BE49-F238E27FC236}">
                <a16:creationId xmlns:a16="http://schemas.microsoft.com/office/drawing/2014/main" id="{3424B964-4682-4722-9C70-FB3B4B52D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142933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172AC-5893-DE47-88B7-663DCB9DB576}"/>
              </a:ext>
            </a:extLst>
          </p:cNvPr>
          <p:cNvGrpSpPr/>
          <p:nvPr userDrawn="1"/>
        </p:nvGrpSpPr>
        <p:grpSpPr>
          <a:xfrm>
            <a:off x="464865" y="2110992"/>
            <a:ext cx="5328224" cy="985672"/>
            <a:chOff x="619318" y="1856364"/>
            <a:chExt cx="4163965" cy="77029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DE0768A-87A3-054B-8258-C4BBCA4C910A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5C4DAB7-6FC6-D24C-8BA5-DBC26BB0A70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2ABAFC-C018-8541-B97B-3D738D74B88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559087F-01DE-EA42-BE70-1F7F807A5038}"/>
              </a:ext>
            </a:extLst>
          </p:cNvPr>
          <p:cNvSpPr/>
          <p:nvPr userDrawn="1"/>
        </p:nvSpPr>
        <p:spPr>
          <a:xfrm>
            <a:off x="761083" y="3574214"/>
            <a:ext cx="5032006" cy="9856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10FEC6-DE4A-EB4C-AB2F-A947E93F0B15}"/>
              </a:ext>
            </a:extLst>
          </p:cNvPr>
          <p:cNvSpPr/>
          <p:nvPr userDrawn="1"/>
        </p:nvSpPr>
        <p:spPr>
          <a:xfrm>
            <a:off x="464865" y="3574214"/>
            <a:ext cx="984120" cy="98567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21E0BB-4560-B04D-BC86-D0C022372C98}"/>
              </a:ext>
            </a:extLst>
          </p:cNvPr>
          <p:cNvSpPr/>
          <p:nvPr userDrawn="1"/>
        </p:nvSpPr>
        <p:spPr>
          <a:xfrm>
            <a:off x="630736" y="3740346"/>
            <a:ext cx="652376" cy="653406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FFBD1C-E090-414C-90AD-A65C8F6962E4}"/>
              </a:ext>
            </a:extLst>
          </p:cNvPr>
          <p:cNvGrpSpPr/>
          <p:nvPr userDrawn="1"/>
        </p:nvGrpSpPr>
        <p:grpSpPr>
          <a:xfrm>
            <a:off x="464865" y="5097500"/>
            <a:ext cx="5328224" cy="985672"/>
            <a:chOff x="619318" y="1856364"/>
            <a:chExt cx="4163965" cy="77029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871D2CD-8F9F-9044-A787-E45F9AE0280C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AB1189-BF23-0E40-88BB-B4687B2E3D13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1F599-6F3A-114A-A704-1F0374F8EFC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C6FC5F-400D-514D-BF42-BACA0C5D71DC}"/>
              </a:ext>
            </a:extLst>
          </p:cNvPr>
          <p:cNvGrpSpPr/>
          <p:nvPr userDrawn="1"/>
        </p:nvGrpSpPr>
        <p:grpSpPr>
          <a:xfrm>
            <a:off x="6398911" y="2091925"/>
            <a:ext cx="5328224" cy="985672"/>
            <a:chOff x="619318" y="1856364"/>
            <a:chExt cx="4163965" cy="770295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56F6675-8FDE-7040-A7CC-BB53492046EE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C72E07-6F29-F840-846F-16D5E5BF494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B949CB-63F0-234D-9E3C-95C8175B569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E614E2-E4A3-C54D-8116-209B52EAAF3C}"/>
              </a:ext>
            </a:extLst>
          </p:cNvPr>
          <p:cNvGrpSpPr/>
          <p:nvPr userDrawn="1"/>
        </p:nvGrpSpPr>
        <p:grpSpPr>
          <a:xfrm>
            <a:off x="6398911" y="3555147"/>
            <a:ext cx="5328224" cy="985672"/>
            <a:chOff x="619318" y="1856364"/>
            <a:chExt cx="4163965" cy="77029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DB3C72A-83B4-2B45-B02B-BB168F0A66C0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41F57A-E194-7545-971D-3213C8A6C8F5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9668EA-FD46-9642-8C94-627F68D82AA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03B7F0-B1B9-DC4A-9C12-528E7BC53CBE}"/>
              </a:ext>
            </a:extLst>
          </p:cNvPr>
          <p:cNvGrpSpPr/>
          <p:nvPr userDrawn="1"/>
        </p:nvGrpSpPr>
        <p:grpSpPr>
          <a:xfrm>
            <a:off x="6398911" y="5078433"/>
            <a:ext cx="5328224" cy="985672"/>
            <a:chOff x="619318" y="1856364"/>
            <a:chExt cx="4163965" cy="770295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2EA3B52-4B44-134B-8138-082AC431EB5B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1D672B4-3255-C545-B8BF-1E42817B6A3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C495B60-B7D5-CC45-88AA-37421DF89BE4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055281-A752-7B4F-A086-D899B834E9F2}"/>
              </a:ext>
            </a:extLst>
          </p:cNvPr>
          <p:cNvSpPr txBox="1"/>
          <p:nvPr userDrawn="1"/>
        </p:nvSpPr>
        <p:spPr>
          <a:xfrm>
            <a:off x="3604591" y="-742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0" name="Picture 59" descr="A picture containing flower&#10;&#10;Description automatically generated">
            <a:extLst>
              <a:ext uri="{FF2B5EF4-FFF2-40B4-BE49-F238E27FC236}">
                <a16:creationId xmlns:a16="http://schemas.microsoft.com/office/drawing/2014/main" id="{51334C35-4CB5-474C-94FE-96467991F2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4969921"/>
            <a:ext cx="1170102" cy="877576"/>
          </a:xfrm>
          <a:prstGeom prst="rect">
            <a:avLst/>
          </a:prstGeom>
        </p:spPr>
      </p:pic>
      <p:pic>
        <p:nvPicPr>
          <p:cNvPr id="62" name="Picture 61" descr="A picture containing flower&#10;&#10;Description automatically generated">
            <a:extLst>
              <a:ext uri="{FF2B5EF4-FFF2-40B4-BE49-F238E27FC236}">
                <a16:creationId xmlns:a16="http://schemas.microsoft.com/office/drawing/2014/main" id="{201972DC-085B-5B44-9DF4-C0BA78A3C3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3451141"/>
            <a:ext cx="1170102" cy="877576"/>
          </a:xfrm>
          <a:prstGeom prst="rect">
            <a:avLst/>
          </a:prstGeom>
        </p:spPr>
      </p:pic>
      <p:pic>
        <p:nvPicPr>
          <p:cNvPr id="63" name="Picture 62" descr="A picture containing flower&#10;&#10;Description automatically generated">
            <a:extLst>
              <a:ext uri="{FF2B5EF4-FFF2-40B4-BE49-F238E27FC236}">
                <a16:creationId xmlns:a16="http://schemas.microsoft.com/office/drawing/2014/main" id="{A4E84BE2-7F17-F447-9422-247923BDF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" y="1975845"/>
            <a:ext cx="1170102" cy="877576"/>
          </a:xfrm>
          <a:prstGeom prst="rect">
            <a:avLst/>
          </a:prstGeom>
        </p:spPr>
      </p:pic>
      <p:pic>
        <p:nvPicPr>
          <p:cNvPr id="64" name="Picture 63" descr="A picture containing flower&#10;&#10;Description automatically generated">
            <a:extLst>
              <a:ext uri="{FF2B5EF4-FFF2-40B4-BE49-F238E27FC236}">
                <a16:creationId xmlns:a16="http://schemas.microsoft.com/office/drawing/2014/main" id="{4AC695A2-B82F-514C-8C4B-CA081FF367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4969921"/>
            <a:ext cx="1170102" cy="877576"/>
          </a:xfrm>
          <a:prstGeom prst="rect">
            <a:avLst/>
          </a:prstGeom>
        </p:spPr>
      </p:pic>
      <p:pic>
        <p:nvPicPr>
          <p:cNvPr id="65" name="Picture 64" descr="A picture containing flower&#10;&#10;Description automatically generated">
            <a:extLst>
              <a:ext uri="{FF2B5EF4-FFF2-40B4-BE49-F238E27FC236}">
                <a16:creationId xmlns:a16="http://schemas.microsoft.com/office/drawing/2014/main" id="{ACB0A7C9-0A3A-464F-85EC-34A1B9EA4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3451141"/>
            <a:ext cx="1170102" cy="877576"/>
          </a:xfrm>
          <a:prstGeom prst="rect">
            <a:avLst/>
          </a:prstGeom>
        </p:spPr>
      </p:pic>
      <p:pic>
        <p:nvPicPr>
          <p:cNvPr id="66" name="Picture 65" descr="A picture containing flower&#10;&#10;Description automatically generated">
            <a:extLst>
              <a:ext uri="{FF2B5EF4-FFF2-40B4-BE49-F238E27FC236}">
                <a16:creationId xmlns:a16="http://schemas.microsoft.com/office/drawing/2014/main" id="{F6AA88E6-4013-2641-8267-DF746F40F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8" y="1975845"/>
            <a:ext cx="1170102" cy="877576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2B48FF-63AA-4FA4-9A68-EED3037C5C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7542" y="2134501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B3D3435-652C-4985-88D6-50367B636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82884" y="3611596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DBF8046-550C-4ED5-85A0-DD9C81FC6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2417" y="5116667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4499C06-C036-4DC4-B946-9E0DBC1E7C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1667" y="2134501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3A54B0D4-08CB-46C0-BB87-2203777281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97009" y="3611596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F51E5DE1-7010-4912-9AB0-6CADC62E9B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6542" y="5116667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647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7">
            <a:extLst>
              <a:ext uri="{FF2B5EF4-FFF2-40B4-BE49-F238E27FC236}">
                <a16:creationId xmlns:a16="http://schemas.microsoft.com/office/drawing/2014/main" id="{21198921-2D44-416D-89D9-EFF74E4188AA}"/>
              </a:ext>
            </a:extLst>
          </p:cNvPr>
          <p:cNvSpPr txBox="1"/>
          <p:nvPr userDrawn="1"/>
        </p:nvSpPr>
        <p:spPr>
          <a:xfrm>
            <a:off x="673590" y="8007643"/>
            <a:ext cx="10997219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" sz="1400" b="1" i="0" u="none" strike="noStrike" cap="all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 strengthens students’ network of support.</a:t>
            </a:r>
            <a:r>
              <a:rPr lang="en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Teens are struggling more than ever: 45% of teens say they feel "stressed all the time“ and 17% have seriously considered suicide. When they speak up about their concerns and challenges, they need </a:t>
            </a:r>
            <a:r>
              <a:rPr lang="en" sz="1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MORE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adults who can listen, guide, and support them as they navigate their way to adulthood.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endParaRPr sz="120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339;p17">
            <a:extLst>
              <a:ext uri="{FF2B5EF4-FFF2-40B4-BE49-F238E27FC236}">
                <a16:creationId xmlns:a16="http://schemas.microsoft.com/office/drawing/2014/main" id="{44F827A7-4ED1-A740-84EF-5994C8652869}"/>
              </a:ext>
            </a:extLst>
          </p:cNvPr>
          <p:cNvSpPr/>
          <p:nvPr/>
        </p:nvSpPr>
        <p:spPr>
          <a:xfrm>
            <a:off x="1541875" y="2338970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40;p17">
            <a:extLst>
              <a:ext uri="{FF2B5EF4-FFF2-40B4-BE49-F238E27FC236}">
                <a16:creationId xmlns:a16="http://schemas.microsoft.com/office/drawing/2014/main" id="{DD622C5B-3CCA-BB48-A9CC-ED72E62784FC}"/>
              </a:ext>
            </a:extLst>
          </p:cNvPr>
          <p:cNvSpPr/>
          <p:nvPr/>
        </p:nvSpPr>
        <p:spPr>
          <a:xfrm>
            <a:off x="1541875" y="4226448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1;p17">
            <a:extLst>
              <a:ext uri="{FF2B5EF4-FFF2-40B4-BE49-F238E27FC236}">
                <a16:creationId xmlns:a16="http://schemas.microsoft.com/office/drawing/2014/main" id="{05A54EC1-DDCE-BE47-BF63-096D10388062}"/>
              </a:ext>
            </a:extLst>
          </p:cNvPr>
          <p:cNvSpPr/>
          <p:nvPr/>
        </p:nvSpPr>
        <p:spPr>
          <a:xfrm>
            <a:off x="497352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42;p17">
            <a:extLst>
              <a:ext uri="{FF2B5EF4-FFF2-40B4-BE49-F238E27FC236}">
                <a16:creationId xmlns:a16="http://schemas.microsoft.com/office/drawing/2014/main" id="{4EAD67CF-54CF-8F47-B542-A7FCB390902C}"/>
              </a:ext>
            </a:extLst>
          </p:cNvPr>
          <p:cNvSpPr/>
          <p:nvPr/>
        </p:nvSpPr>
        <p:spPr>
          <a:xfrm>
            <a:off x="497352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3;p17">
            <a:extLst>
              <a:ext uri="{FF2B5EF4-FFF2-40B4-BE49-F238E27FC236}">
                <a16:creationId xmlns:a16="http://schemas.microsoft.com/office/drawing/2014/main" id="{CE5CC3D4-148C-E547-A7F9-26513A0AFA1B}"/>
              </a:ext>
            </a:extLst>
          </p:cNvPr>
          <p:cNvSpPr/>
          <p:nvPr/>
        </p:nvSpPr>
        <p:spPr>
          <a:xfrm>
            <a:off x="4145499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44;p17">
            <a:extLst>
              <a:ext uri="{FF2B5EF4-FFF2-40B4-BE49-F238E27FC236}">
                <a16:creationId xmlns:a16="http://schemas.microsoft.com/office/drawing/2014/main" id="{9A538BC9-67D8-6A40-8DFA-32D456A1F365}"/>
              </a:ext>
            </a:extLst>
          </p:cNvPr>
          <p:cNvSpPr/>
          <p:nvPr/>
        </p:nvSpPr>
        <p:spPr>
          <a:xfrm>
            <a:off x="4145499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5;p17">
            <a:extLst>
              <a:ext uri="{FF2B5EF4-FFF2-40B4-BE49-F238E27FC236}">
                <a16:creationId xmlns:a16="http://schemas.microsoft.com/office/drawing/2014/main" id="{2808CA1A-C66A-8C42-82F1-7A1D0DB90260}"/>
              </a:ext>
            </a:extLst>
          </p:cNvPr>
          <p:cNvSpPr/>
          <p:nvPr/>
        </p:nvSpPr>
        <p:spPr>
          <a:xfrm>
            <a:off x="7793843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46;p17">
            <a:extLst>
              <a:ext uri="{FF2B5EF4-FFF2-40B4-BE49-F238E27FC236}">
                <a16:creationId xmlns:a16="http://schemas.microsoft.com/office/drawing/2014/main" id="{7304F81E-1931-8B4F-9078-A91585951BFD}"/>
              </a:ext>
            </a:extLst>
          </p:cNvPr>
          <p:cNvSpPr/>
          <p:nvPr/>
        </p:nvSpPr>
        <p:spPr>
          <a:xfrm>
            <a:off x="7793843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4;p17">
            <a:extLst>
              <a:ext uri="{FF2B5EF4-FFF2-40B4-BE49-F238E27FC236}">
                <a16:creationId xmlns:a16="http://schemas.microsoft.com/office/drawing/2014/main" id="{C76AD4D1-BBE6-324E-A183-4072ED247E86}"/>
              </a:ext>
            </a:extLst>
          </p:cNvPr>
          <p:cNvSpPr txBox="1"/>
          <p:nvPr userDrawn="1"/>
        </p:nvSpPr>
        <p:spPr>
          <a:xfrm>
            <a:off x="579075" y="189198"/>
            <a:ext cx="1138367" cy="80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i="0" dirty="0">
                <a:solidFill>
                  <a:schemeClr val="accent5"/>
                </a:solidFill>
                <a:latin typeface="American Typewriter Semibold" panose="02090604020004020304" pitchFamily="18" charset="77"/>
                <a:ea typeface="Rockwell"/>
                <a:cs typeface="Rockwell"/>
                <a:sym typeface="Rockwell"/>
              </a:rPr>
              <a:t>%</a:t>
            </a:r>
            <a:endParaRPr sz="6600" b="1" i="0" dirty="0">
              <a:solidFill>
                <a:schemeClr val="accent5"/>
              </a:solidFill>
              <a:latin typeface="American Typewriter Semibold" panose="02090604020004020304" pitchFamily="18" charset="77"/>
              <a:ea typeface="Rockwell"/>
              <a:cs typeface="Rockwell"/>
              <a:sym typeface="Rockwel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A48BA-24B9-2041-8B03-25B5968040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9924" y="327863"/>
            <a:ext cx="8464550" cy="67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76E61-5F0C-F24E-B221-A8E4B479D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7402" y="2325071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2D08555-3BCC-A64F-AE2E-4CFD5C6F4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4202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7C23996-A509-4C47-995B-7E06CD985B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3159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F9C2AE-0FB2-4244-9D70-859A950D0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649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5F1DB337-9C47-ED42-96AF-C664002348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231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0537F284-BB62-B046-8483-BDA63AC79F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031" y="4234443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81C86-B9F1-0240-8F71-3891886E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5876" y="4483417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1D076DBF-EE83-444B-8309-38EFDE375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493" y="4473295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60289BFB-C746-0F4E-8CB0-5F68E0F2A3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8547" y="2595939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D0132E40-6EC3-894A-A9AC-E1DC40BE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7504" y="2585383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D03F24C1-3C13-8540-9CAF-304062BECF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7504" y="4473294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5806998F-ED32-D246-9946-2FF8F3D52C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6376" y="2590731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0FCD438-17E8-074E-AB95-C18BA021D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20278" y="4232275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8FD0F7D5-22E5-4E4F-A273-F6695C26D5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2513" y="2347690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1BABC376-370C-0B40-9CDF-A5BD08D28D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61871" y="2362884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1475E4C9-A740-9542-B3DF-6976FC79F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87780" y="4229493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A5010C25-8D23-3645-B854-2DB9A8A204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288" y="2355309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152F8609-97D6-8E4F-B70C-15B71E29E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2197" y="4221918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115B199-0619-3B4E-BDE4-593328436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7997" y="6284174"/>
            <a:ext cx="7586662" cy="37623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*Participant outcomes from 2019-2020 survey data; 91% response rate</a:t>
            </a:r>
            <a:endParaRPr lang="en-US" sz="105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8167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4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9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5D24441-1DE4-D646-AF7E-CE76798A10F8}"/>
              </a:ext>
            </a:extLst>
          </p:cNvPr>
          <p:cNvSpPr/>
          <p:nvPr userDrawn="1"/>
        </p:nvSpPr>
        <p:spPr>
          <a:xfrm>
            <a:off x="0" y="255715"/>
            <a:ext cx="12192000" cy="907911"/>
          </a:xfrm>
          <a:custGeom>
            <a:avLst/>
            <a:gdLst/>
            <a:ahLst/>
            <a:cxnLst/>
            <a:rect l="l" t="t" r="r" b="b"/>
            <a:pathLst>
              <a:path w="9372600" h="5200015">
                <a:moveTo>
                  <a:pt x="0" y="5199888"/>
                </a:moveTo>
                <a:lnTo>
                  <a:pt x="9372600" y="5199888"/>
                </a:lnTo>
                <a:lnTo>
                  <a:pt x="9372600" y="0"/>
                </a:lnTo>
                <a:lnTo>
                  <a:pt x="0" y="0"/>
                </a:lnTo>
                <a:lnTo>
                  <a:pt x="0" y="51998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pPr algn="l"/>
            <a:endParaRPr dirty="0"/>
          </a:p>
        </p:txBody>
      </p:sp>
      <p:sp>
        <p:nvSpPr>
          <p:cNvPr id="3" name="object 71">
            <a:extLst>
              <a:ext uri="{FF2B5EF4-FFF2-40B4-BE49-F238E27FC236}">
                <a16:creationId xmlns:a16="http://schemas.microsoft.com/office/drawing/2014/main" id="{CDA401D5-A304-144A-ACFC-271122A6235D}"/>
              </a:ext>
            </a:extLst>
          </p:cNvPr>
          <p:cNvSpPr/>
          <p:nvPr userDrawn="1"/>
        </p:nvSpPr>
        <p:spPr>
          <a:xfrm>
            <a:off x="0" y="1286067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0" y="0"/>
                </a:moveTo>
                <a:lnTo>
                  <a:pt x="937260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2">
            <a:extLst>
              <a:ext uri="{FF2B5EF4-FFF2-40B4-BE49-F238E27FC236}">
                <a16:creationId xmlns:a16="http://schemas.microsoft.com/office/drawing/2014/main" id="{1BBE09CF-57F2-F04D-A999-D7769D2B6819}"/>
              </a:ext>
            </a:extLst>
          </p:cNvPr>
          <p:cNvSpPr/>
          <p:nvPr userDrawn="1"/>
        </p:nvSpPr>
        <p:spPr>
          <a:xfrm>
            <a:off x="0" y="137479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9372600" y="0"/>
                </a:moveTo>
                <a:lnTo>
                  <a:pt x="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3">
            <a:extLst>
              <a:ext uri="{FF2B5EF4-FFF2-40B4-BE49-F238E27FC236}">
                <a16:creationId xmlns:a16="http://schemas.microsoft.com/office/drawing/2014/main" id="{F30806E6-63A7-3A44-A570-5B1A461F8319}"/>
              </a:ext>
            </a:extLst>
          </p:cNvPr>
          <p:cNvSpPr/>
          <p:nvPr userDrawn="1"/>
        </p:nvSpPr>
        <p:spPr>
          <a:xfrm>
            <a:off x="464865" y="3065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89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9AB3EC69-54B7-A741-9319-16F12A3A8F57}"/>
              </a:ext>
            </a:extLst>
          </p:cNvPr>
          <p:cNvSpPr/>
          <p:nvPr userDrawn="1"/>
        </p:nvSpPr>
        <p:spPr>
          <a:xfrm>
            <a:off x="464865" y="2557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D6167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96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711" r:id="rId3"/>
    <p:sldLayoutId id="2147483694" r:id="rId4"/>
    <p:sldLayoutId id="2147483696" r:id="rId5"/>
    <p:sldLayoutId id="2147483697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24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08" r:id="rId3"/>
    <p:sldLayoutId id="2147483710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5D24441-1DE4-D646-AF7E-CE76798A10F8}"/>
              </a:ext>
            </a:extLst>
          </p:cNvPr>
          <p:cNvSpPr/>
          <p:nvPr userDrawn="1"/>
        </p:nvSpPr>
        <p:spPr>
          <a:xfrm>
            <a:off x="0" y="255715"/>
            <a:ext cx="12192000" cy="907911"/>
          </a:xfrm>
          <a:custGeom>
            <a:avLst/>
            <a:gdLst/>
            <a:ahLst/>
            <a:cxnLst/>
            <a:rect l="l" t="t" r="r" b="b"/>
            <a:pathLst>
              <a:path w="9372600" h="5200015">
                <a:moveTo>
                  <a:pt x="0" y="5199888"/>
                </a:moveTo>
                <a:lnTo>
                  <a:pt x="9372600" y="5199888"/>
                </a:lnTo>
                <a:lnTo>
                  <a:pt x="9372600" y="0"/>
                </a:lnTo>
                <a:lnTo>
                  <a:pt x="0" y="0"/>
                </a:lnTo>
                <a:lnTo>
                  <a:pt x="0" y="51998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pPr algn="l"/>
            <a:endParaRPr dirty="0"/>
          </a:p>
        </p:txBody>
      </p:sp>
      <p:sp>
        <p:nvSpPr>
          <p:cNvPr id="3" name="object 71">
            <a:extLst>
              <a:ext uri="{FF2B5EF4-FFF2-40B4-BE49-F238E27FC236}">
                <a16:creationId xmlns:a16="http://schemas.microsoft.com/office/drawing/2014/main" id="{CDA401D5-A304-144A-ACFC-271122A6235D}"/>
              </a:ext>
            </a:extLst>
          </p:cNvPr>
          <p:cNvSpPr/>
          <p:nvPr userDrawn="1"/>
        </p:nvSpPr>
        <p:spPr>
          <a:xfrm>
            <a:off x="0" y="1286067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0" y="0"/>
                </a:moveTo>
                <a:lnTo>
                  <a:pt x="937260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2">
            <a:extLst>
              <a:ext uri="{FF2B5EF4-FFF2-40B4-BE49-F238E27FC236}">
                <a16:creationId xmlns:a16="http://schemas.microsoft.com/office/drawing/2014/main" id="{1BBE09CF-57F2-F04D-A999-D7769D2B6819}"/>
              </a:ext>
            </a:extLst>
          </p:cNvPr>
          <p:cNvSpPr/>
          <p:nvPr userDrawn="1"/>
        </p:nvSpPr>
        <p:spPr>
          <a:xfrm>
            <a:off x="0" y="137479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9372600" y="0"/>
                </a:moveTo>
                <a:lnTo>
                  <a:pt x="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3">
            <a:extLst>
              <a:ext uri="{FF2B5EF4-FFF2-40B4-BE49-F238E27FC236}">
                <a16:creationId xmlns:a16="http://schemas.microsoft.com/office/drawing/2014/main" id="{F30806E6-63A7-3A44-A570-5B1A461F8319}"/>
              </a:ext>
            </a:extLst>
          </p:cNvPr>
          <p:cNvSpPr/>
          <p:nvPr userDrawn="1"/>
        </p:nvSpPr>
        <p:spPr>
          <a:xfrm>
            <a:off x="464865" y="3065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89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9AB3EC69-54B7-A741-9319-16F12A3A8F57}"/>
              </a:ext>
            </a:extLst>
          </p:cNvPr>
          <p:cNvSpPr/>
          <p:nvPr userDrawn="1"/>
        </p:nvSpPr>
        <p:spPr>
          <a:xfrm>
            <a:off x="464865" y="2557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D6167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52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40B0A-932F-43AC-91F0-C50F0FDCF06D}"/>
              </a:ext>
            </a:extLst>
          </p:cNvPr>
          <p:cNvSpPr txBox="1"/>
          <p:nvPr/>
        </p:nvSpPr>
        <p:spPr>
          <a:xfrm>
            <a:off x="3603171" y="3907972"/>
            <a:ext cx="793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</a:rPr>
              <a:t>SLT Meeting 2</a:t>
            </a:r>
          </a:p>
        </p:txBody>
      </p:sp>
    </p:spTree>
    <p:extLst>
      <p:ext uri="{BB962C8B-B14F-4D97-AF65-F5344CB8AC3E}">
        <p14:creationId xmlns:p14="http://schemas.microsoft.com/office/powerpoint/2010/main" val="74684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FFC8-D932-4EBA-8AAA-E1B7A0C7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38" y="312952"/>
            <a:ext cx="10284000" cy="825443"/>
          </a:xfrm>
        </p:spPr>
        <p:txBody>
          <a:bodyPr/>
          <a:lstStyle/>
          <a:p>
            <a:r>
              <a:rPr lang="en-US" sz="5400" dirty="0">
                <a:latin typeface="BioRhyme" panose="00000500000000000000"/>
              </a:rPr>
              <a:t>Let’s Agree to Agree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A8F2C-897E-4773-BCB6-F0EBC3613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863" y="1457325"/>
            <a:ext cx="10772775" cy="49291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D5006D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Avoid Distractions </a:t>
            </a:r>
            <a:r>
              <a:rPr lang="en-US" sz="18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 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Put away phones &amp; other tech and refrain from side conversations. 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080E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Be Calm 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A calm tone &amp; posture shows we can handle tough conversations.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D5006D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Honor Privacy</a:t>
            </a:r>
            <a:endParaRPr lang="en-US" sz="1800" b="1" dirty="0">
              <a:ea typeface="Montserrat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Honest conversations are possible when we know what we say will be kept private. </a:t>
            </a:r>
            <a:r>
              <a:rPr lang="en-US" sz="1600" dirty="0">
                <a:ea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We agree it’s okay to share what we heard, but only in ways that no one can be identified.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080E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Create Safety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It’s easier to be honest when we know support and help are available. Keeping everyone safe is a priority.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D5006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Let’s Agree to Suspend Judgment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Listen to the feelings and perspectives of others and realize that they may differ from your own.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Honesty is possible when we feel we won’t be judged.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080E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Let’s Agree to Share Your Experience Rather Than Advice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People learn more from listening to our experiences than from our advice. Give advice only when it’s requested or ask for permission.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40404"/>
      </p:ext>
    </p:extLst>
  </p:cSld>
  <p:clrMapOvr>
    <a:masterClrMapping/>
  </p:clrMapOvr>
</p:sld>
</file>

<file path=ppt/theme/theme1.xml><?xml version="1.0" encoding="utf-8"?>
<a:theme xmlns:a="http://schemas.openxmlformats.org/drawingml/2006/main" name="SU! Title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35DD3EE8-989B-4C83-A936-47211F77BD31}"/>
    </a:ext>
  </a:extLst>
</a:theme>
</file>

<file path=ppt/theme/theme2.xml><?xml version="1.0" encoding="utf-8"?>
<a:theme xmlns:a="http://schemas.openxmlformats.org/drawingml/2006/main" name="Classic SU!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CEFD75B7-450C-48F7-9FD1-8C120F7540B8}"/>
    </a:ext>
  </a:extLst>
</a:theme>
</file>

<file path=ppt/theme/theme3.xml><?xml version="1.0" encoding="utf-8"?>
<a:theme xmlns:a="http://schemas.openxmlformats.org/drawingml/2006/main" name="Plain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4A6FE647-FC36-40BC-A5D2-50C94F00EB0D}"/>
    </a:ext>
  </a:extLst>
</a:theme>
</file>

<file path=ppt/theme/theme4.xml><?xml version="1.0" encoding="utf-8"?>
<a:theme xmlns:a="http://schemas.openxmlformats.org/drawingml/2006/main" name="Graphics Copy + Paste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3CC094DC-53DD-4BB0-B854-B63D34595A85}"/>
    </a:ext>
  </a:extLst>
</a:theme>
</file>

<file path=ppt/theme/theme5.xml><?xml version="1.0" encoding="utf-8"?>
<a:theme xmlns:a="http://schemas.openxmlformats.org/drawingml/2006/main" name="1_Classic SU!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2467F781-807D-4507-AA4F-6248A9848F0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2021-22 SLT Meeting 1 Slides</Template>
  <TotalTime>3</TotalTime>
  <Words>175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American Typewriter Semibold</vt:lpstr>
      <vt:lpstr>Arial</vt:lpstr>
      <vt:lpstr>BioRhyme</vt:lpstr>
      <vt:lpstr>Calibri</vt:lpstr>
      <vt:lpstr>Courier New</vt:lpstr>
      <vt:lpstr>Jeff Script</vt:lpstr>
      <vt:lpstr>Montserrat</vt:lpstr>
      <vt:lpstr>Rockwell</vt:lpstr>
      <vt:lpstr>SU! Title Slides</vt:lpstr>
      <vt:lpstr>Classic SU! Slides</vt:lpstr>
      <vt:lpstr>Plain Slides</vt:lpstr>
      <vt:lpstr>Graphics Copy + Paste</vt:lpstr>
      <vt:lpstr>1_Classic SU! Slides</vt:lpstr>
      <vt:lpstr>PowerPoint Presentation</vt:lpstr>
      <vt:lpstr>Let’s Agree to Agree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Tyla Heleniak</dc:creator>
  <cp:lastModifiedBy>Tyla Heleniak</cp:lastModifiedBy>
  <cp:revision>3</cp:revision>
  <cp:lastPrinted>2020-07-16T15:32:08Z</cp:lastPrinted>
  <dcterms:created xsi:type="dcterms:W3CDTF">2021-10-21T16:00:44Z</dcterms:created>
  <dcterms:modified xsi:type="dcterms:W3CDTF">2021-10-21T18:43:22Z</dcterms:modified>
</cp:coreProperties>
</file>